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5" r:id="rId1"/>
  </p:sldMasterIdLst>
  <p:notesMasterIdLst>
    <p:notesMasterId r:id="rId27"/>
  </p:notesMasterIdLst>
  <p:handoutMasterIdLst>
    <p:handoutMasterId r:id="rId28"/>
  </p:handoutMasterIdLst>
  <p:sldIdLst>
    <p:sldId id="825" r:id="rId2"/>
    <p:sldId id="1343" r:id="rId3"/>
    <p:sldId id="1376" r:id="rId4"/>
    <p:sldId id="1297" r:id="rId5"/>
    <p:sldId id="1312" r:id="rId6"/>
    <p:sldId id="1377" r:id="rId7"/>
    <p:sldId id="1322" r:id="rId8"/>
    <p:sldId id="1379" r:id="rId9"/>
    <p:sldId id="1315" r:id="rId10"/>
    <p:sldId id="1378" r:id="rId11"/>
    <p:sldId id="1375" r:id="rId12"/>
    <p:sldId id="1321" r:id="rId13"/>
    <p:sldId id="1348" r:id="rId14"/>
    <p:sldId id="1355" r:id="rId15"/>
    <p:sldId id="1326" r:id="rId16"/>
    <p:sldId id="1353" r:id="rId17"/>
    <p:sldId id="1323" r:id="rId18"/>
    <p:sldId id="1357" r:id="rId19"/>
    <p:sldId id="1342" r:id="rId20"/>
    <p:sldId id="1371" r:id="rId21"/>
    <p:sldId id="1333" r:id="rId22"/>
    <p:sldId id="1351" r:id="rId23"/>
    <p:sldId id="1373" r:id="rId24"/>
    <p:sldId id="1337" r:id="rId25"/>
    <p:sldId id="1374" r:id="rId2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43974"/>
    <a:srgbClr val="4B428E"/>
    <a:srgbClr val="1D5DB3"/>
    <a:srgbClr val="9288CE"/>
    <a:srgbClr val="0AC2C2"/>
    <a:srgbClr val="3D5867"/>
    <a:srgbClr val="4C6D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8869" autoAdjust="0"/>
  </p:normalViewPr>
  <p:slideViewPr>
    <p:cSldViewPr>
      <p:cViewPr varScale="1">
        <p:scale>
          <a:sx n="85" d="100"/>
          <a:sy n="85" d="100"/>
        </p:scale>
        <p:origin x="1176" y="62"/>
      </p:cViewPr>
      <p:guideLst>
        <p:guide orient="horz" pos="2160"/>
        <p:guide pos="2880"/>
      </p:guideLst>
    </p:cSldViewPr>
  </p:slideViewPr>
  <p:outlineViewPr>
    <p:cViewPr>
      <p:scale>
        <a:sx n="33" d="100"/>
        <a:sy n="33" d="100"/>
      </p:scale>
      <p:origin x="0" y="-23754"/>
    </p:cViewPr>
  </p:outlineViewPr>
  <p:notesTextViewPr>
    <p:cViewPr>
      <p:scale>
        <a:sx n="100" d="100"/>
        <a:sy n="100" d="100"/>
      </p:scale>
      <p:origin x="0" y="0"/>
    </p:cViewPr>
  </p:notesTextViewPr>
  <p:sorterViewPr>
    <p:cViewPr varScale="1">
      <p:scale>
        <a:sx n="1" d="1"/>
        <a:sy n="1" d="1"/>
      </p:scale>
      <p:origin x="0" y="-648"/>
    </p:cViewPr>
  </p:sorterViewPr>
  <p:notesViewPr>
    <p:cSldViewPr>
      <p:cViewPr varScale="1">
        <p:scale>
          <a:sx n="64" d="100"/>
          <a:sy n="64" d="100"/>
        </p:scale>
        <p:origin x="2646" y="6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a:latin typeface="Arial" charset="0"/>
              </a:defRPr>
            </a:lvl1pPr>
          </a:lstStyle>
          <a:p>
            <a:pPr>
              <a:defRPr/>
            </a:pPr>
            <a:endParaRPr lang="en-US" dirty="0"/>
          </a:p>
        </p:txBody>
      </p:sp>
      <p:sp>
        <p:nvSpPr>
          <p:cNvPr id="8601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pPr>
              <a:defRPr/>
            </a:pPr>
            <a:endParaRPr lang="en-US" dirty="0"/>
          </a:p>
        </p:txBody>
      </p:sp>
      <p:sp>
        <p:nvSpPr>
          <p:cNvPr id="86020" name="Rectangle 4"/>
          <p:cNvSpPr>
            <a:spLocks noGrp="1" noChangeArrowheads="1"/>
          </p:cNvSpPr>
          <p:nvPr>
            <p:ph type="ftr" sz="quarter" idx="2"/>
          </p:nvPr>
        </p:nvSpPr>
        <p:spPr bwMode="auto">
          <a:xfrm>
            <a:off x="1"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sz="1200">
                <a:latin typeface="Arial" charset="0"/>
              </a:defRPr>
            </a:lvl1pPr>
          </a:lstStyle>
          <a:p>
            <a:pPr>
              <a:defRPr/>
            </a:pPr>
            <a:endParaRPr lang="en-US" dirty="0"/>
          </a:p>
        </p:txBody>
      </p:sp>
      <p:sp>
        <p:nvSpPr>
          <p:cNvPr id="8602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defRPr>
            </a:lvl1pPr>
          </a:lstStyle>
          <a:p>
            <a:pPr>
              <a:defRPr/>
            </a:pPr>
            <a:fld id="{45EB0AEB-E560-44B6-9F55-F613CA904FAE}" type="slidenum">
              <a:rPr lang="en-US"/>
              <a:pPr>
                <a:defRPr/>
              </a:pPr>
              <a:t>‹#›</a:t>
            </a:fld>
            <a:endParaRPr lang="en-US" dirty="0"/>
          </a:p>
        </p:txBody>
      </p:sp>
    </p:spTree>
    <p:extLst>
      <p:ext uri="{BB962C8B-B14F-4D97-AF65-F5344CB8AC3E}">
        <p14:creationId xmlns:p14="http://schemas.microsoft.com/office/powerpoint/2010/main" val="42659226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7154"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a:latin typeface="Arial" charset="0"/>
              </a:defRPr>
            </a:lvl1pPr>
          </a:lstStyle>
          <a:p>
            <a:pPr>
              <a:defRPr/>
            </a:pPr>
            <a:endParaRPr lang="en-US" dirty="0"/>
          </a:p>
        </p:txBody>
      </p:sp>
      <p:sp>
        <p:nvSpPr>
          <p:cNvPr id="17715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pPr>
              <a:defRPr/>
            </a:pPr>
            <a:endParaRPr lang="en-US" dirty="0"/>
          </a:p>
        </p:txBody>
      </p:sp>
      <p:sp>
        <p:nvSpPr>
          <p:cNvPr id="522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7" name="Rectangle 5"/>
          <p:cNvSpPr>
            <a:spLocks noGrp="1" noChangeArrowheads="1"/>
          </p:cNvSpPr>
          <p:nvPr>
            <p:ph type="body" sz="quarter" idx="3"/>
          </p:nvPr>
        </p:nvSpPr>
        <p:spPr bwMode="auto">
          <a:xfrm>
            <a:off x="701676" y="4416427"/>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7158" name="Rectangle 6"/>
          <p:cNvSpPr>
            <a:spLocks noGrp="1" noChangeArrowheads="1"/>
          </p:cNvSpPr>
          <p:nvPr>
            <p:ph type="ftr" sz="quarter" idx="4"/>
          </p:nvPr>
        </p:nvSpPr>
        <p:spPr bwMode="auto">
          <a:xfrm>
            <a:off x="1"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sz="1200">
                <a:latin typeface="Arial" charset="0"/>
              </a:defRPr>
            </a:lvl1pPr>
          </a:lstStyle>
          <a:p>
            <a:pPr>
              <a:defRPr/>
            </a:pPr>
            <a:endParaRPr lang="en-US" dirty="0"/>
          </a:p>
        </p:txBody>
      </p:sp>
      <p:sp>
        <p:nvSpPr>
          <p:cNvPr id="17715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defRPr>
            </a:lvl1pPr>
          </a:lstStyle>
          <a:p>
            <a:pPr>
              <a:defRPr/>
            </a:pPr>
            <a:fld id="{95B2EB9E-B0DB-4E29-9E1A-63009CDBEC03}" type="slidenum">
              <a:rPr lang="en-US"/>
              <a:pPr>
                <a:defRPr/>
              </a:pPr>
              <a:t>‹#›</a:t>
            </a:fld>
            <a:endParaRPr lang="en-US" dirty="0"/>
          </a:p>
        </p:txBody>
      </p:sp>
    </p:spTree>
    <p:extLst>
      <p:ext uri="{BB962C8B-B14F-4D97-AF65-F5344CB8AC3E}">
        <p14:creationId xmlns:p14="http://schemas.microsoft.com/office/powerpoint/2010/main" val="12087944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2800">
                <a:solidFill>
                  <a:schemeClr val="tx1"/>
                </a:solidFill>
                <a:latin typeface="Arial" charset="0"/>
              </a:defRPr>
            </a:lvl1pPr>
            <a:lvl2pPr marL="742950" indent="-285750" defTabSz="917575" eaLnBrk="0" hangingPunct="0">
              <a:defRPr sz="2800">
                <a:solidFill>
                  <a:schemeClr val="tx1"/>
                </a:solidFill>
                <a:latin typeface="Arial" charset="0"/>
              </a:defRPr>
            </a:lvl2pPr>
            <a:lvl3pPr marL="1143000" indent="-228600" defTabSz="917575" eaLnBrk="0" hangingPunct="0">
              <a:defRPr sz="2800">
                <a:solidFill>
                  <a:schemeClr val="tx1"/>
                </a:solidFill>
                <a:latin typeface="Arial" charset="0"/>
              </a:defRPr>
            </a:lvl3pPr>
            <a:lvl4pPr marL="1600200" indent="-228600" defTabSz="917575" eaLnBrk="0" hangingPunct="0">
              <a:defRPr sz="2800">
                <a:solidFill>
                  <a:schemeClr val="tx1"/>
                </a:solidFill>
                <a:latin typeface="Arial" charset="0"/>
              </a:defRPr>
            </a:lvl4pPr>
            <a:lvl5pPr marL="2057400" indent="-228600" defTabSz="917575" eaLnBrk="0" hangingPunct="0">
              <a:defRPr sz="2800">
                <a:solidFill>
                  <a:schemeClr val="tx1"/>
                </a:solidFill>
                <a:latin typeface="Arial" charset="0"/>
              </a:defRPr>
            </a:lvl5pPr>
            <a:lvl6pPr marL="2514600" indent="-228600" algn="ctr" defTabSz="917575" eaLnBrk="0" fontAlgn="base" hangingPunct="0">
              <a:spcBef>
                <a:spcPct val="0"/>
              </a:spcBef>
              <a:spcAft>
                <a:spcPct val="0"/>
              </a:spcAft>
              <a:defRPr sz="2800">
                <a:solidFill>
                  <a:schemeClr val="tx1"/>
                </a:solidFill>
                <a:latin typeface="Arial" charset="0"/>
              </a:defRPr>
            </a:lvl6pPr>
            <a:lvl7pPr marL="2971800" indent="-228600" algn="ctr" defTabSz="917575" eaLnBrk="0" fontAlgn="base" hangingPunct="0">
              <a:spcBef>
                <a:spcPct val="0"/>
              </a:spcBef>
              <a:spcAft>
                <a:spcPct val="0"/>
              </a:spcAft>
              <a:defRPr sz="2800">
                <a:solidFill>
                  <a:schemeClr val="tx1"/>
                </a:solidFill>
                <a:latin typeface="Arial" charset="0"/>
              </a:defRPr>
            </a:lvl7pPr>
            <a:lvl8pPr marL="3429000" indent="-228600" algn="ctr" defTabSz="917575" eaLnBrk="0" fontAlgn="base" hangingPunct="0">
              <a:spcBef>
                <a:spcPct val="0"/>
              </a:spcBef>
              <a:spcAft>
                <a:spcPct val="0"/>
              </a:spcAft>
              <a:defRPr sz="2800">
                <a:solidFill>
                  <a:schemeClr val="tx1"/>
                </a:solidFill>
                <a:latin typeface="Arial" charset="0"/>
              </a:defRPr>
            </a:lvl8pPr>
            <a:lvl9pPr marL="3886200" indent="-228600" algn="ctr" defTabSz="917575" eaLnBrk="0" fontAlgn="base" hangingPunct="0">
              <a:spcBef>
                <a:spcPct val="0"/>
              </a:spcBef>
              <a:spcAft>
                <a:spcPct val="0"/>
              </a:spcAft>
              <a:defRPr sz="2800">
                <a:solidFill>
                  <a:schemeClr val="tx1"/>
                </a:solidFill>
                <a:latin typeface="Arial" charset="0"/>
              </a:defRPr>
            </a:lvl9pPr>
          </a:lstStyle>
          <a:p>
            <a:pPr eaLnBrk="1" hangingPunct="1"/>
            <a:fld id="{43F509FC-EED7-403E-A7DB-F8DA4D488E4D}" type="slidenum">
              <a:rPr lang="en-US" sz="1100" smtClean="0"/>
              <a:pPr eaLnBrk="1" hangingPunct="1"/>
              <a:t>1</a:t>
            </a:fld>
            <a:endParaRPr lang="en-US" sz="1100" dirty="0"/>
          </a:p>
        </p:txBody>
      </p:sp>
    </p:spTree>
    <p:extLst>
      <p:ext uri="{BB962C8B-B14F-4D97-AF65-F5344CB8AC3E}">
        <p14:creationId xmlns:p14="http://schemas.microsoft.com/office/powerpoint/2010/main" val="1024440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a:t>
            </a:r>
          </a:p>
        </p:txBody>
      </p:sp>
      <p:sp>
        <p:nvSpPr>
          <p:cNvPr id="4" name="Slide Number Placeholder 3"/>
          <p:cNvSpPr>
            <a:spLocks noGrp="1"/>
          </p:cNvSpPr>
          <p:nvPr>
            <p:ph type="sldNum" sz="quarter" idx="5"/>
          </p:nvPr>
        </p:nvSpPr>
        <p:spPr/>
        <p:txBody>
          <a:bodyPr/>
          <a:lstStyle/>
          <a:p>
            <a:pPr>
              <a:defRPr/>
            </a:pPr>
            <a:fld id="{95B2EB9E-B0DB-4E29-9E1A-63009CDBEC03}" type="slidenum">
              <a:rPr lang="en-US" smtClean="0"/>
              <a:pPr>
                <a:defRPr/>
              </a:pPr>
              <a:t>10</a:t>
            </a:fld>
            <a:endParaRPr lang="en-US" dirty="0"/>
          </a:p>
        </p:txBody>
      </p:sp>
    </p:spTree>
    <p:extLst>
      <p:ext uri="{BB962C8B-B14F-4D97-AF65-F5344CB8AC3E}">
        <p14:creationId xmlns:p14="http://schemas.microsoft.com/office/powerpoint/2010/main" val="188650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pitchFamily="34" charset="0"/>
              </a:defRPr>
            </a:lvl1pPr>
            <a:lvl2pPr marL="742950" indent="-285750" algn="l" defTabSz="931863" eaLnBrk="0" hangingPunct="0">
              <a:spcBef>
                <a:spcPct val="30000"/>
              </a:spcBef>
              <a:defRPr sz="1200">
                <a:solidFill>
                  <a:schemeClr val="tx1"/>
                </a:solidFill>
                <a:latin typeface="Arial" pitchFamily="34" charset="0"/>
              </a:defRPr>
            </a:lvl2pPr>
            <a:lvl3pPr marL="1143000" indent="-228600" algn="l" defTabSz="931863" eaLnBrk="0" hangingPunct="0">
              <a:spcBef>
                <a:spcPct val="30000"/>
              </a:spcBef>
              <a:defRPr sz="1200">
                <a:solidFill>
                  <a:schemeClr val="tx1"/>
                </a:solidFill>
                <a:latin typeface="Arial" pitchFamily="34" charset="0"/>
              </a:defRPr>
            </a:lvl3pPr>
            <a:lvl4pPr marL="1600200" indent="-228600" algn="l" defTabSz="931863" eaLnBrk="0" hangingPunct="0">
              <a:spcBef>
                <a:spcPct val="30000"/>
              </a:spcBef>
              <a:defRPr sz="1200">
                <a:solidFill>
                  <a:schemeClr val="tx1"/>
                </a:solidFill>
                <a:latin typeface="Arial" pitchFamily="34" charset="0"/>
              </a:defRPr>
            </a:lvl4pPr>
            <a:lvl5pPr marL="2057400" indent="-228600" algn="l" defTabSz="931863" eaLnBrk="0" hangingPunct="0">
              <a:spcBef>
                <a:spcPct val="30000"/>
              </a:spcBef>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125ADBED-5ECA-4D73-BFC0-2AC20DA2A9A6}" type="slidenum">
              <a:rPr lang="en-US" altLang="en-US" smtClean="0"/>
              <a:pPr algn="r" eaLnBrk="1" hangingPunct="1">
                <a:spcBef>
                  <a:spcPct val="0"/>
                </a:spcBef>
              </a:pPr>
              <a:t>12</a:t>
            </a:fld>
            <a:endParaRPr lang="en-US" altLang="en-US" dirty="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anose="05000000000000000000" pitchFamily="2" charset="2"/>
              <a:buChar char="§"/>
            </a:pPr>
            <a:r>
              <a:rPr lang="en-US" altLang="en-US" sz="1400" dirty="0" err="1">
                <a:latin typeface="Calibri" panose="020F0502020204030204" pitchFamily="34" charset="0"/>
              </a:rPr>
              <a:t>nb</a:t>
            </a:r>
            <a:endParaRPr lang="en-US" altLang="en-US" sz="1400" dirty="0">
              <a:latin typeface="Calibri" panose="020F0502020204030204" pitchFamily="34" charset="0"/>
            </a:endParaRPr>
          </a:p>
        </p:txBody>
      </p:sp>
    </p:spTree>
    <p:extLst>
      <p:ext uri="{BB962C8B-B14F-4D97-AF65-F5344CB8AC3E}">
        <p14:creationId xmlns:p14="http://schemas.microsoft.com/office/powerpoint/2010/main" val="344687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pitchFamily="34" charset="0"/>
              </a:defRPr>
            </a:lvl1pPr>
            <a:lvl2pPr marL="742950" indent="-285750" algn="l" defTabSz="931863" eaLnBrk="0" hangingPunct="0">
              <a:spcBef>
                <a:spcPct val="30000"/>
              </a:spcBef>
              <a:defRPr sz="1200">
                <a:solidFill>
                  <a:schemeClr val="tx1"/>
                </a:solidFill>
                <a:latin typeface="Arial" pitchFamily="34" charset="0"/>
              </a:defRPr>
            </a:lvl2pPr>
            <a:lvl3pPr marL="1143000" indent="-228600" algn="l" defTabSz="931863" eaLnBrk="0" hangingPunct="0">
              <a:spcBef>
                <a:spcPct val="30000"/>
              </a:spcBef>
              <a:defRPr sz="1200">
                <a:solidFill>
                  <a:schemeClr val="tx1"/>
                </a:solidFill>
                <a:latin typeface="Arial" pitchFamily="34" charset="0"/>
              </a:defRPr>
            </a:lvl3pPr>
            <a:lvl4pPr marL="1600200" indent="-228600" algn="l" defTabSz="931863" eaLnBrk="0" hangingPunct="0">
              <a:spcBef>
                <a:spcPct val="30000"/>
              </a:spcBef>
              <a:defRPr sz="1200">
                <a:solidFill>
                  <a:schemeClr val="tx1"/>
                </a:solidFill>
                <a:latin typeface="Arial" pitchFamily="34" charset="0"/>
              </a:defRPr>
            </a:lvl4pPr>
            <a:lvl5pPr marL="2057400" indent="-228600" algn="l" defTabSz="931863" eaLnBrk="0" hangingPunct="0">
              <a:spcBef>
                <a:spcPct val="30000"/>
              </a:spcBef>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125ADBED-5ECA-4D73-BFC0-2AC20DA2A9A6}" type="slidenum">
              <a:rPr lang="en-US" altLang="en-US" smtClean="0"/>
              <a:pPr algn="r" eaLnBrk="1" hangingPunct="1">
                <a:spcBef>
                  <a:spcPct val="0"/>
                </a:spcBef>
              </a:pPr>
              <a:t>13</a:t>
            </a:fld>
            <a:endParaRPr lang="en-US" altLang="en-US" dirty="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anose="05000000000000000000" pitchFamily="2" charset="2"/>
              <a:buChar char="§"/>
            </a:pPr>
            <a:r>
              <a:rPr lang="en-US" altLang="en-US" sz="1400" dirty="0" err="1">
                <a:latin typeface="Calibri" panose="020F0502020204030204" pitchFamily="34" charset="0"/>
              </a:rPr>
              <a:t>nb</a:t>
            </a:r>
            <a:endParaRPr lang="en-US" altLang="en-US" sz="1400" dirty="0">
              <a:latin typeface="Calibri" panose="020F0502020204030204" pitchFamily="34" charset="0"/>
            </a:endParaRPr>
          </a:p>
        </p:txBody>
      </p:sp>
    </p:spTree>
    <p:extLst>
      <p:ext uri="{BB962C8B-B14F-4D97-AF65-F5344CB8AC3E}">
        <p14:creationId xmlns:p14="http://schemas.microsoft.com/office/powerpoint/2010/main" val="716345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NB</a:t>
            </a:r>
          </a:p>
        </p:txBody>
      </p:sp>
      <p:sp>
        <p:nvSpPr>
          <p:cNvPr id="4" name="Slide Number Placeholder 3"/>
          <p:cNvSpPr>
            <a:spLocks noGrp="1"/>
          </p:cNvSpPr>
          <p:nvPr>
            <p:ph type="sldNum" sz="quarter" idx="10"/>
          </p:nvPr>
        </p:nvSpPr>
        <p:spPr/>
        <p:txBody>
          <a:bodyPr/>
          <a:lstStyle/>
          <a:p>
            <a:pPr>
              <a:defRPr/>
            </a:pPr>
            <a:fld id="{95B2EB9E-B0DB-4E29-9E1A-63009CDBEC03}" type="slidenum">
              <a:rPr lang="en-US" smtClean="0"/>
              <a:pPr>
                <a:defRPr/>
              </a:pPr>
              <a:t>14</a:t>
            </a:fld>
            <a:endParaRPr lang="en-US" dirty="0"/>
          </a:p>
        </p:txBody>
      </p:sp>
    </p:spTree>
    <p:extLst>
      <p:ext uri="{BB962C8B-B14F-4D97-AF65-F5344CB8AC3E}">
        <p14:creationId xmlns:p14="http://schemas.microsoft.com/office/powerpoint/2010/main" val="1534729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Trem</a:t>
            </a:r>
            <a:endParaRPr lang="en-US" dirty="0"/>
          </a:p>
        </p:txBody>
      </p:sp>
      <p:sp>
        <p:nvSpPr>
          <p:cNvPr id="4" name="Slide Number Placeholder 3"/>
          <p:cNvSpPr>
            <a:spLocks noGrp="1"/>
          </p:cNvSpPr>
          <p:nvPr>
            <p:ph type="sldNum" sz="quarter" idx="5"/>
          </p:nvPr>
        </p:nvSpPr>
        <p:spPr/>
        <p:txBody>
          <a:bodyPr/>
          <a:lstStyle/>
          <a:p>
            <a:pPr>
              <a:defRPr/>
            </a:pPr>
            <a:fld id="{95B2EB9E-B0DB-4E29-9E1A-63009CDBEC03}" type="slidenum">
              <a:rPr lang="en-US" smtClean="0"/>
              <a:pPr>
                <a:defRPr/>
              </a:pPr>
              <a:t>15</a:t>
            </a:fld>
            <a:endParaRPr lang="en-US" dirty="0"/>
          </a:p>
        </p:txBody>
      </p:sp>
    </p:spTree>
    <p:extLst>
      <p:ext uri="{BB962C8B-B14F-4D97-AF65-F5344CB8AC3E}">
        <p14:creationId xmlns:p14="http://schemas.microsoft.com/office/powerpoint/2010/main" val="848152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TRe</a:t>
            </a:r>
            <a:endParaRPr lang="en-US" dirty="0"/>
          </a:p>
        </p:txBody>
      </p:sp>
      <p:sp>
        <p:nvSpPr>
          <p:cNvPr id="4" name="Slide Number Placeholder 3"/>
          <p:cNvSpPr>
            <a:spLocks noGrp="1"/>
          </p:cNvSpPr>
          <p:nvPr>
            <p:ph type="sldNum" sz="quarter" idx="10"/>
          </p:nvPr>
        </p:nvSpPr>
        <p:spPr/>
        <p:txBody>
          <a:bodyPr/>
          <a:lstStyle/>
          <a:p>
            <a:pPr>
              <a:defRPr/>
            </a:pPr>
            <a:fld id="{95B2EB9E-B0DB-4E29-9E1A-63009CDBEC03}" type="slidenum">
              <a:rPr lang="en-US" smtClean="0"/>
              <a:pPr>
                <a:defRPr/>
              </a:pPr>
              <a:t>16</a:t>
            </a:fld>
            <a:endParaRPr lang="en-US" dirty="0"/>
          </a:p>
        </p:txBody>
      </p:sp>
    </p:spTree>
    <p:extLst>
      <p:ext uri="{BB962C8B-B14F-4D97-AF65-F5344CB8AC3E}">
        <p14:creationId xmlns:p14="http://schemas.microsoft.com/office/powerpoint/2010/main" val="3703771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tre</a:t>
            </a:r>
            <a:endParaRPr lang="en-US" dirty="0"/>
          </a:p>
        </p:txBody>
      </p:sp>
      <p:sp>
        <p:nvSpPr>
          <p:cNvPr id="4" name="Slide Number Placeholder 3"/>
          <p:cNvSpPr>
            <a:spLocks noGrp="1"/>
          </p:cNvSpPr>
          <p:nvPr>
            <p:ph type="sldNum" sz="quarter" idx="10"/>
          </p:nvPr>
        </p:nvSpPr>
        <p:spPr/>
        <p:txBody>
          <a:bodyPr/>
          <a:lstStyle/>
          <a:p>
            <a:pPr>
              <a:defRPr/>
            </a:pPr>
            <a:fld id="{95B2EB9E-B0DB-4E29-9E1A-63009CDBEC03}" type="slidenum">
              <a:rPr lang="en-US" smtClean="0"/>
              <a:pPr>
                <a:defRPr/>
              </a:pPr>
              <a:t>17</a:t>
            </a:fld>
            <a:endParaRPr lang="en-US" dirty="0"/>
          </a:p>
        </p:txBody>
      </p:sp>
    </p:spTree>
    <p:extLst>
      <p:ext uri="{BB962C8B-B14F-4D97-AF65-F5344CB8AC3E}">
        <p14:creationId xmlns:p14="http://schemas.microsoft.com/office/powerpoint/2010/main" val="4013215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a:t>
            </a:r>
          </a:p>
        </p:txBody>
      </p:sp>
      <p:sp>
        <p:nvSpPr>
          <p:cNvPr id="4" name="Slide Number Placeholder 3"/>
          <p:cNvSpPr>
            <a:spLocks noGrp="1"/>
          </p:cNvSpPr>
          <p:nvPr>
            <p:ph type="sldNum" sz="quarter" idx="10"/>
          </p:nvPr>
        </p:nvSpPr>
        <p:spPr/>
        <p:txBody>
          <a:bodyPr/>
          <a:lstStyle/>
          <a:p>
            <a:pPr>
              <a:defRPr/>
            </a:pPr>
            <a:fld id="{95B2EB9E-B0DB-4E29-9E1A-63009CDBEC03}" type="slidenum">
              <a:rPr lang="en-US" smtClean="0"/>
              <a:pPr>
                <a:defRPr/>
              </a:pPr>
              <a:t>18</a:t>
            </a:fld>
            <a:endParaRPr lang="en-US" dirty="0"/>
          </a:p>
        </p:txBody>
      </p:sp>
    </p:spTree>
    <p:extLst>
      <p:ext uri="{BB962C8B-B14F-4D97-AF65-F5344CB8AC3E}">
        <p14:creationId xmlns:p14="http://schemas.microsoft.com/office/powerpoint/2010/main" val="3506772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a:t>
            </a:r>
          </a:p>
        </p:txBody>
      </p:sp>
      <p:sp>
        <p:nvSpPr>
          <p:cNvPr id="4" name="Slide Number Placeholder 3"/>
          <p:cNvSpPr>
            <a:spLocks noGrp="1"/>
          </p:cNvSpPr>
          <p:nvPr>
            <p:ph type="sldNum" sz="quarter" idx="5"/>
          </p:nvPr>
        </p:nvSpPr>
        <p:spPr/>
        <p:txBody>
          <a:bodyPr/>
          <a:lstStyle/>
          <a:p>
            <a:pPr>
              <a:defRPr/>
            </a:pPr>
            <a:fld id="{95B2EB9E-B0DB-4E29-9E1A-63009CDBEC03}" type="slidenum">
              <a:rPr lang="en-US" smtClean="0"/>
              <a:pPr>
                <a:defRPr/>
              </a:pPr>
              <a:t>19</a:t>
            </a:fld>
            <a:endParaRPr lang="en-US" dirty="0"/>
          </a:p>
        </p:txBody>
      </p:sp>
    </p:spTree>
    <p:extLst>
      <p:ext uri="{BB962C8B-B14F-4D97-AF65-F5344CB8AC3E}">
        <p14:creationId xmlns:p14="http://schemas.microsoft.com/office/powerpoint/2010/main" val="2495557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a:t>
            </a:r>
          </a:p>
        </p:txBody>
      </p:sp>
      <p:sp>
        <p:nvSpPr>
          <p:cNvPr id="4" name="Slide Number Placeholder 3"/>
          <p:cNvSpPr>
            <a:spLocks noGrp="1"/>
          </p:cNvSpPr>
          <p:nvPr>
            <p:ph type="sldNum" sz="quarter" idx="10"/>
          </p:nvPr>
        </p:nvSpPr>
        <p:spPr/>
        <p:txBody>
          <a:bodyPr/>
          <a:lstStyle/>
          <a:p>
            <a:pPr>
              <a:defRPr/>
            </a:pPr>
            <a:fld id="{95B2EB9E-B0DB-4E29-9E1A-63009CDBEC03}" type="slidenum">
              <a:rPr lang="en-US" smtClean="0"/>
              <a:pPr>
                <a:defRPr/>
              </a:pPr>
              <a:t>20</a:t>
            </a:fld>
            <a:endParaRPr lang="en-US" dirty="0"/>
          </a:p>
        </p:txBody>
      </p:sp>
    </p:spTree>
    <p:extLst>
      <p:ext uri="{BB962C8B-B14F-4D97-AF65-F5344CB8AC3E}">
        <p14:creationId xmlns:p14="http://schemas.microsoft.com/office/powerpoint/2010/main" val="3636430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kk</a:t>
            </a:r>
          </a:p>
        </p:txBody>
      </p:sp>
      <p:sp>
        <p:nvSpPr>
          <p:cNvPr id="4" name="Slide Number Placeholder 3"/>
          <p:cNvSpPr>
            <a:spLocks noGrp="1"/>
          </p:cNvSpPr>
          <p:nvPr>
            <p:ph type="sldNum" sz="quarter" idx="10"/>
          </p:nvPr>
        </p:nvSpPr>
        <p:spPr/>
        <p:txBody>
          <a:bodyPr/>
          <a:lstStyle/>
          <a:p>
            <a:pPr>
              <a:defRPr/>
            </a:pPr>
            <a:fld id="{95B2EB9E-B0DB-4E29-9E1A-63009CDBEC03}" type="slidenum">
              <a:rPr lang="en-US" smtClean="0"/>
              <a:pPr>
                <a:defRPr/>
              </a:pPr>
              <a:t>2</a:t>
            </a:fld>
            <a:endParaRPr lang="en-US" dirty="0"/>
          </a:p>
        </p:txBody>
      </p:sp>
    </p:spTree>
    <p:extLst>
      <p:ext uri="{BB962C8B-B14F-4D97-AF65-F5344CB8AC3E}">
        <p14:creationId xmlns:p14="http://schemas.microsoft.com/office/powerpoint/2010/main" val="1009743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nb</a:t>
            </a:r>
            <a:endParaRPr lang="en-US" dirty="0"/>
          </a:p>
        </p:txBody>
      </p:sp>
      <p:sp>
        <p:nvSpPr>
          <p:cNvPr id="4" name="Slide Number Placeholder 3"/>
          <p:cNvSpPr>
            <a:spLocks noGrp="1"/>
          </p:cNvSpPr>
          <p:nvPr>
            <p:ph type="sldNum" sz="quarter" idx="10"/>
          </p:nvPr>
        </p:nvSpPr>
        <p:spPr/>
        <p:txBody>
          <a:bodyPr/>
          <a:lstStyle/>
          <a:p>
            <a:pPr>
              <a:defRPr/>
            </a:pPr>
            <a:fld id="{95B2EB9E-B0DB-4E29-9E1A-63009CDBEC03}" type="slidenum">
              <a:rPr lang="en-US" smtClean="0"/>
              <a:pPr>
                <a:defRPr/>
              </a:pPr>
              <a:t>21</a:t>
            </a:fld>
            <a:endParaRPr lang="en-US" dirty="0"/>
          </a:p>
        </p:txBody>
      </p:sp>
    </p:spTree>
    <p:extLst>
      <p:ext uri="{BB962C8B-B14F-4D97-AF65-F5344CB8AC3E}">
        <p14:creationId xmlns:p14="http://schemas.microsoft.com/office/powerpoint/2010/main" val="3836093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pitchFamily="34" charset="0"/>
              </a:defRPr>
            </a:lvl1pPr>
            <a:lvl2pPr marL="742950" indent="-285750" algn="l" defTabSz="931863" eaLnBrk="0" hangingPunct="0">
              <a:spcBef>
                <a:spcPct val="30000"/>
              </a:spcBef>
              <a:defRPr sz="1200">
                <a:solidFill>
                  <a:schemeClr val="tx1"/>
                </a:solidFill>
                <a:latin typeface="Arial" pitchFamily="34" charset="0"/>
              </a:defRPr>
            </a:lvl2pPr>
            <a:lvl3pPr marL="1143000" indent="-228600" algn="l" defTabSz="931863" eaLnBrk="0" hangingPunct="0">
              <a:spcBef>
                <a:spcPct val="30000"/>
              </a:spcBef>
              <a:defRPr sz="1200">
                <a:solidFill>
                  <a:schemeClr val="tx1"/>
                </a:solidFill>
                <a:latin typeface="Arial" pitchFamily="34" charset="0"/>
              </a:defRPr>
            </a:lvl3pPr>
            <a:lvl4pPr marL="1600200" indent="-228600" algn="l" defTabSz="931863" eaLnBrk="0" hangingPunct="0">
              <a:spcBef>
                <a:spcPct val="30000"/>
              </a:spcBef>
              <a:defRPr sz="1200">
                <a:solidFill>
                  <a:schemeClr val="tx1"/>
                </a:solidFill>
                <a:latin typeface="Arial" pitchFamily="34" charset="0"/>
              </a:defRPr>
            </a:lvl4pPr>
            <a:lvl5pPr marL="2057400" indent="-228600" algn="l" defTabSz="931863" eaLnBrk="0" hangingPunct="0">
              <a:spcBef>
                <a:spcPct val="30000"/>
              </a:spcBef>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125ADBED-5ECA-4D73-BFC0-2AC20DA2A9A6}" type="slidenum">
              <a:rPr lang="en-US" altLang="en-US" smtClean="0"/>
              <a:pPr algn="r" eaLnBrk="1" hangingPunct="1">
                <a:spcBef>
                  <a:spcPct val="0"/>
                </a:spcBef>
              </a:pPr>
              <a:t>22</a:t>
            </a:fld>
            <a:endParaRPr lang="en-US" altLang="en-US" dirty="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anose="05000000000000000000" pitchFamily="2" charset="2"/>
              <a:buChar char="§"/>
            </a:pPr>
            <a:r>
              <a:rPr lang="en-US" altLang="en-US" sz="1400" dirty="0" err="1">
                <a:latin typeface="Calibri" panose="020F0502020204030204" pitchFamily="34" charset="0"/>
              </a:rPr>
              <a:t>nb</a:t>
            </a:r>
            <a:endParaRPr lang="en-US" altLang="en-US" sz="1400" dirty="0">
              <a:latin typeface="Calibri" panose="020F0502020204030204" pitchFamily="34" charset="0"/>
            </a:endParaRPr>
          </a:p>
        </p:txBody>
      </p:sp>
    </p:spTree>
    <p:extLst>
      <p:ext uri="{BB962C8B-B14F-4D97-AF65-F5344CB8AC3E}">
        <p14:creationId xmlns:p14="http://schemas.microsoft.com/office/powerpoint/2010/main" val="932663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tre</a:t>
            </a:r>
            <a:endParaRPr lang="en-US" dirty="0"/>
          </a:p>
        </p:txBody>
      </p:sp>
      <p:sp>
        <p:nvSpPr>
          <p:cNvPr id="4" name="Slide Number Placeholder 3"/>
          <p:cNvSpPr>
            <a:spLocks noGrp="1"/>
          </p:cNvSpPr>
          <p:nvPr>
            <p:ph type="sldNum" sz="quarter" idx="10"/>
          </p:nvPr>
        </p:nvSpPr>
        <p:spPr/>
        <p:txBody>
          <a:bodyPr/>
          <a:lstStyle/>
          <a:p>
            <a:pPr>
              <a:defRPr/>
            </a:pPr>
            <a:fld id="{95B2EB9E-B0DB-4E29-9E1A-63009CDBEC03}" type="slidenum">
              <a:rPr lang="en-US" smtClean="0"/>
              <a:pPr>
                <a:defRPr/>
              </a:pPr>
              <a:t>23</a:t>
            </a:fld>
            <a:endParaRPr lang="en-US" dirty="0"/>
          </a:p>
        </p:txBody>
      </p:sp>
    </p:spTree>
    <p:extLst>
      <p:ext uri="{BB962C8B-B14F-4D97-AF65-F5344CB8AC3E}">
        <p14:creationId xmlns:p14="http://schemas.microsoft.com/office/powerpoint/2010/main" val="2014065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pitchFamily="34" charset="0"/>
              </a:defRPr>
            </a:lvl1pPr>
            <a:lvl2pPr marL="742950" indent="-285750" algn="l" defTabSz="931863" eaLnBrk="0" hangingPunct="0">
              <a:spcBef>
                <a:spcPct val="30000"/>
              </a:spcBef>
              <a:defRPr sz="1200">
                <a:solidFill>
                  <a:schemeClr val="tx1"/>
                </a:solidFill>
                <a:latin typeface="Arial" pitchFamily="34" charset="0"/>
              </a:defRPr>
            </a:lvl2pPr>
            <a:lvl3pPr marL="1143000" indent="-228600" algn="l" defTabSz="931863" eaLnBrk="0" hangingPunct="0">
              <a:spcBef>
                <a:spcPct val="30000"/>
              </a:spcBef>
              <a:defRPr sz="1200">
                <a:solidFill>
                  <a:schemeClr val="tx1"/>
                </a:solidFill>
                <a:latin typeface="Arial" pitchFamily="34" charset="0"/>
              </a:defRPr>
            </a:lvl3pPr>
            <a:lvl4pPr marL="1600200" indent="-228600" algn="l" defTabSz="931863" eaLnBrk="0" hangingPunct="0">
              <a:spcBef>
                <a:spcPct val="30000"/>
              </a:spcBef>
              <a:defRPr sz="1200">
                <a:solidFill>
                  <a:schemeClr val="tx1"/>
                </a:solidFill>
                <a:latin typeface="Arial" pitchFamily="34" charset="0"/>
              </a:defRPr>
            </a:lvl4pPr>
            <a:lvl5pPr marL="2057400" indent="-228600" algn="l" defTabSz="931863" eaLnBrk="0" hangingPunct="0">
              <a:spcBef>
                <a:spcPct val="30000"/>
              </a:spcBef>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125ADBED-5ECA-4D73-BFC0-2AC20DA2A9A6}" type="slidenum">
              <a:rPr lang="en-US" altLang="en-US" smtClean="0"/>
              <a:pPr algn="r" eaLnBrk="1" hangingPunct="1">
                <a:spcBef>
                  <a:spcPct val="0"/>
                </a:spcBef>
              </a:pPr>
              <a:t>24</a:t>
            </a:fld>
            <a:endParaRPr lang="en-US" altLang="en-US" dirty="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anose="05000000000000000000" pitchFamily="2" charset="2"/>
              <a:buChar char="§"/>
            </a:pPr>
            <a:r>
              <a:rPr lang="en-US" altLang="en-US" sz="1400" dirty="0">
                <a:latin typeface="Calibri" panose="020F0502020204030204" pitchFamily="34" charset="0"/>
              </a:rPr>
              <a:t>all</a:t>
            </a:r>
          </a:p>
        </p:txBody>
      </p:sp>
    </p:spTree>
    <p:extLst>
      <p:ext uri="{BB962C8B-B14F-4D97-AF65-F5344CB8AC3E}">
        <p14:creationId xmlns:p14="http://schemas.microsoft.com/office/powerpoint/2010/main" val="34641293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KK</a:t>
            </a:r>
          </a:p>
        </p:txBody>
      </p:sp>
      <p:sp>
        <p:nvSpPr>
          <p:cNvPr id="4" name="Slide Number Placeholder 3"/>
          <p:cNvSpPr>
            <a:spLocks noGrp="1"/>
          </p:cNvSpPr>
          <p:nvPr>
            <p:ph type="sldNum" sz="quarter" idx="10"/>
          </p:nvPr>
        </p:nvSpPr>
        <p:spPr/>
        <p:txBody>
          <a:bodyPr/>
          <a:lstStyle/>
          <a:p>
            <a:pPr>
              <a:defRPr/>
            </a:pPr>
            <a:fld id="{95B2EB9E-B0DB-4E29-9E1A-63009CDBEC03}" type="slidenum">
              <a:rPr lang="en-US" smtClean="0"/>
              <a:pPr>
                <a:defRPr/>
              </a:pPr>
              <a:t>25</a:t>
            </a:fld>
            <a:endParaRPr lang="en-US" dirty="0"/>
          </a:p>
        </p:txBody>
      </p:sp>
    </p:spTree>
    <p:extLst>
      <p:ext uri="{BB962C8B-B14F-4D97-AF65-F5344CB8AC3E}">
        <p14:creationId xmlns:p14="http://schemas.microsoft.com/office/powerpoint/2010/main" val="2844391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kk</a:t>
            </a:r>
          </a:p>
        </p:txBody>
      </p:sp>
      <p:sp>
        <p:nvSpPr>
          <p:cNvPr id="4" name="Slide Number Placeholder 3"/>
          <p:cNvSpPr>
            <a:spLocks noGrp="1"/>
          </p:cNvSpPr>
          <p:nvPr>
            <p:ph type="sldNum" sz="quarter" idx="10"/>
          </p:nvPr>
        </p:nvSpPr>
        <p:spPr/>
        <p:txBody>
          <a:bodyPr/>
          <a:lstStyle/>
          <a:p>
            <a:pPr>
              <a:defRPr/>
            </a:pPr>
            <a:fld id="{95B2EB9E-B0DB-4E29-9E1A-63009CDBEC03}" type="slidenum">
              <a:rPr lang="en-US" smtClean="0"/>
              <a:pPr>
                <a:defRPr/>
              </a:pPr>
              <a:t>3</a:t>
            </a:fld>
            <a:endParaRPr lang="en-US" dirty="0"/>
          </a:p>
        </p:txBody>
      </p:sp>
    </p:spTree>
    <p:extLst>
      <p:ext uri="{BB962C8B-B14F-4D97-AF65-F5344CB8AC3E}">
        <p14:creationId xmlns:p14="http://schemas.microsoft.com/office/powerpoint/2010/main" val="2004704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pitchFamily="34" charset="0"/>
              </a:defRPr>
            </a:lvl1pPr>
            <a:lvl2pPr marL="742950" indent="-285750" algn="l" defTabSz="931863" eaLnBrk="0" hangingPunct="0">
              <a:spcBef>
                <a:spcPct val="30000"/>
              </a:spcBef>
              <a:defRPr sz="1200">
                <a:solidFill>
                  <a:schemeClr val="tx1"/>
                </a:solidFill>
                <a:latin typeface="Arial" pitchFamily="34" charset="0"/>
              </a:defRPr>
            </a:lvl2pPr>
            <a:lvl3pPr marL="1143000" indent="-228600" algn="l" defTabSz="931863" eaLnBrk="0" hangingPunct="0">
              <a:spcBef>
                <a:spcPct val="30000"/>
              </a:spcBef>
              <a:defRPr sz="1200">
                <a:solidFill>
                  <a:schemeClr val="tx1"/>
                </a:solidFill>
                <a:latin typeface="Arial" pitchFamily="34" charset="0"/>
              </a:defRPr>
            </a:lvl3pPr>
            <a:lvl4pPr marL="1600200" indent="-228600" algn="l" defTabSz="931863" eaLnBrk="0" hangingPunct="0">
              <a:spcBef>
                <a:spcPct val="30000"/>
              </a:spcBef>
              <a:defRPr sz="1200">
                <a:solidFill>
                  <a:schemeClr val="tx1"/>
                </a:solidFill>
                <a:latin typeface="Arial" pitchFamily="34" charset="0"/>
              </a:defRPr>
            </a:lvl4pPr>
            <a:lvl5pPr marL="2057400" indent="-228600" algn="l" defTabSz="931863" eaLnBrk="0" hangingPunct="0">
              <a:spcBef>
                <a:spcPct val="30000"/>
              </a:spcBef>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125ADBED-5ECA-4D73-BFC0-2AC20DA2A9A6}" type="slidenum">
              <a:rPr lang="en-US" altLang="en-US" smtClean="0"/>
              <a:pPr algn="r" eaLnBrk="1" hangingPunct="1">
                <a:spcBef>
                  <a:spcPct val="0"/>
                </a:spcBef>
              </a:pPr>
              <a:t>4</a:t>
            </a:fld>
            <a:endParaRPr lang="en-US" altLang="en-US" dirty="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anose="05000000000000000000" pitchFamily="2" charset="2"/>
              <a:buChar char="§"/>
            </a:pPr>
            <a:r>
              <a:rPr lang="en-US" altLang="en-US" sz="1400" dirty="0">
                <a:latin typeface="Calibri" panose="020F0502020204030204" pitchFamily="34" charset="0"/>
              </a:rPr>
              <a:t>ka</a:t>
            </a:r>
          </a:p>
        </p:txBody>
      </p:sp>
    </p:spTree>
    <p:extLst>
      <p:ext uri="{BB962C8B-B14F-4D97-AF65-F5344CB8AC3E}">
        <p14:creationId xmlns:p14="http://schemas.microsoft.com/office/powerpoint/2010/main" val="3744105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pitchFamily="34" charset="0"/>
              </a:defRPr>
            </a:lvl1pPr>
            <a:lvl2pPr marL="742950" indent="-285750" algn="l" defTabSz="931863" eaLnBrk="0" hangingPunct="0">
              <a:spcBef>
                <a:spcPct val="30000"/>
              </a:spcBef>
              <a:defRPr sz="1200">
                <a:solidFill>
                  <a:schemeClr val="tx1"/>
                </a:solidFill>
                <a:latin typeface="Arial" pitchFamily="34" charset="0"/>
              </a:defRPr>
            </a:lvl2pPr>
            <a:lvl3pPr marL="1143000" indent="-228600" algn="l" defTabSz="931863" eaLnBrk="0" hangingPunct="0">
              <a:spcBef>
                <a:spcPct val="30000"/>
              </a:spcBef>
              <a:defRPr sz="1200">
                <a:solidFill>
                  <a:schemeClr val="tx1"/>
                </a:solidFill>
                <a:latin typeface="Arial" pitchFamily="34" charset="0"/>
              </a:defRPr>
            </a:lvl3pPr>
            <a:lvl4pPr marL="1600200" indent="-228600" algn="l" defTabSz="931863" eaLnBrk="0" hangingPunct="0">
              <a:spcBef>
                <a:spcPct val="30000"/>
              </a:spcBef>
              <a:defRPr sz="1200">
                <a:solidFill>
                  <a:schemeClr val="tx1"/>
                </a:solidFill>
                <a:latin typeface="Arial" pitchFamily="34" charset="0"/>
              </a:defRPr>
            </a:lvl4pPr>
            <a:lvl5pPr marL="2057400" indent="-228600" algn="l" defTabSz="931863" eaLnBrk="0" hangingPunct="0">
              <a:spcBef>
                <a:spcPct val="30000"/>
              </a:spcBef>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125ADBED-5ECA-4D73-BFC0-2AC20DA2A9A6}" type="slidenum">
              <a:rPr lang="en-US" altLang="en-US" smtClean="0"/>
              <a:pPr algn="r" eaLnBrk="1" hangingPunct="1">
                <a:spcBef>
                  <a:spcPct val="0"/>
                </a:spcBef>
              </a:pPr>
              <a:t>5</a:t>
            </a:fld>
            <a:endParaRPr lang="en-US" altLang="en-US" dirty="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anose="05000000000000000000" pitchFamily="2" charset="2"/>
              <a:buChar char="§"/>
            </a:pPr>
            <a:r>
              <a:rPr lang="en-US" altLang="en-US" sz="1400" dirty="0">
                <a:latin typeface="Calibri" panose="020F0502020204030204" pitchFamily="34" charset="0"/>
              </a:rPr>
              <a:t>ka</a:t>
            </a:r>
          </a:p>
        </p:txBody>
      </p:sp>
    </p:spTree>
    <p:extLst>
      <p:ext uri="{BB962C8B-B14F-4D97-AF65-F5344CB8AC3E}">
        <p14:creationId xmlns:p14="http://schemas.microsoft.com/office/powerpoint/2010/main" val="98885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pitchFamily="34" charset="0"/>
              </a:defRPr>
            </a:lvl1pPr>
            <a:lvl2pPr marL="742950" indent="-285750" algn="l" defTabSz="931863" eaLnBrk="0" hangingPunct="0">
              <a:spcBef>
                <a:spcPct val="30000"/>
              </a:spcBef>
              <a:defRPr sz="1200">
                <a:solidFill>
                  <a:schemeClr val="tx1"/>
                </a:solidFill>
                <a:latin typeface="Arial" pitchFamily="34" charset="0"/>
              </a:defRPr>
            </a:lvl2pPr>
            <a:lvl3pPr marL="1143000" indent="-228600" algn="l" defTabSz="931863" eaLnBrk="0" hangingPunct="0">
              <a:spcBef>
                <a:spcPct val="30000"/>
              </a:spcBef>
              <a:defRPr sz="1200">
                <a:solidFill>
                  <a:schemeClr val="tx1"/>
                </a:solidFill>
                <a:latin typeface="Arial" pitchFamily="34" charset="0"/>
              </a:defRPr>
            </a:lvl3pPr>
            <a:lvl4pPr marL="1600200" indent="-228600" algn="l" defTabSz="931863" eaLnBrk="0" hangingPunct="0">
              <a:spcBef>
                <a:spcPct val="30000"/>
              </a:spcBef>
              <a:defRPr sz="1200">
                <a:solidFill>
                  <a:schemeClr val="tx1"/>
                </a:solidFill>
                <a:latin typeface="Arial" pitchFamily="34" charset="0"/>
              </a:defRPr>
            </a:lvl4pPr>
            <a:lvl5pPr marL="2057400" indent="-228600" algn="l" defTabSz="931863" eaLnBrk="0" hangingPunct="0">
              <a:spcBef>
                <a:spcPct val="30000"/>
              </a:spcBef>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125ADBED-5ECA-4D73-BFC0-2AC20DA2A9A6}" type="slidenum">
              <a:rPr lang="en-US" altLang="en-US" smtClean="0"/>
              <a:pPr algn="r" eaLnBrk="1" hangingPunct="1">
                <a:spcBef>
                  <a:spcPct val="0"/>
                </a:spcBef>
              </a:pPr>
              <a:t>6</a:t>
            </a:fld>
            <a:endParaRPr lang="en-US" altLang="en-US" dirty="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anose="05000000000000000000" pitchFamily="2" charset="2"/>
              <a:buChar char="§"/>
            </a:pPr>
            <a:r>
              <a:rPr lang="en-US" altLang="en-US" sz="1400" dirty="0">
                <a:latin typeface="Calibri" panose="020F0502020204030204" pitchFamily="34" charset="0"/>
              </a:rPr>
              <a:t>ka</a:t>
            </a:r>
          </a:p>
        </p:txBody>
      </p:sp>
    </p:spTree>
    <p:extLst>
      <p:ext uri="{BB962C8B-B14F-4D97-AF65-F5344CB8AC3E}">
        <p14:creationId xmlns:p14="http://schemas.microsoft.com/office/powerpoint/2010/main" val="1981000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pitchFamily="34" charset="0"/>
              </a:defRPr>
            </a:lvl1pPr>
            <a:lvl2pPr marL="742950" indent="-285750" algn="l" defTabSz="931863" eaLnBrk="0" hangingPunct="0">
              <a:spcBef>
                <a:spcPct val="30000"/>
              </a:spcBef>
              <a:defRPr sz="1200">
                <a:solidFill>
                  <a:schemeClr val="tx1"/>
                </a:solidFill>
                <a:latin typeface="Arial" pitchFamily="34" charset="0"/>
              </a:defRPr>
            </a:lvl2pPr>
            <a:lvl3pPr marL="1143000" indent="-228600" algn="l" defTabSz="931863" eaLnBrk="0" hangingPunct="0">
              <a:spcBef>
                <a:spcPct val="30000"/>
              </a:spcBef>
              <a:defRPr sz="1200">
                <a:solidFill>
                  <a:schemeClr val="tx1"/>
                </a:solidFill>
                <a:latin typeface="Arial" pitchFamily="34" charset="0"/>
              </a:defRPr>
            </a:lvl3pPr>
            <a:lvl4pPr marL="1600200" indent="-228600" algn="l" defTabSz="931863" eaLnBrk="0" hangingPunct="0">
              <a:spcBef>
                <a:spcPct val="30000"/>
              </a:spcBef>
              <a:defRPr sz="1200">
                <a:solidFill>
                  <a:schemeClr val="tx1"/>
                </a:solidFill>
                <a:latin typeface="Arial" pitchFamily="34" charset="0"/>
              </a:defRPr>
            </a:lvl4pPr>
            <a:lvl5pPr marL="2057400" indent="-228600" algn="l" defTabSz="931863" eaLnBrk="0" hangingPunct="0">
              <a:spcBef>
                <a:spcPct val="30000"/>
              </a:spcBef>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125ADBED-5ECA-4D73-BFC0-2AC20DA2A9A6}" type="slidenum">
              <a:rPr lang="en-US" altLang="en-US" smtClean="0"/>
              <a:pPr algn="r" eaLnBrk="1" hangingPunct="1">
                <a:spcBef>
                  <a:spcPct val="0"/>
                </a:spcBef>
              </a:pPr>
              <a:t>7</a:t>
            </a:fld>
            <a:endParaRPr lang="en-US" altLang="en-US" dirty="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anose="05000000000000000000" pitchFamily="2" charset="2"/>
              <a:buNone/>
            </a:pPr>
            <a:r>
              <a:rPr lang="en-US" altLang="en-US" sz="1400" dirty="0">
                <a:latin typeface="Calibri" panose="020F0502020204030204" pitchFamily="34" charset="0"/>
              </a:rPr>
              <a:t>ka</a:t>
            </a:r>
          </a:p>
        </p:txBody>
      </p:sp>
    </p:spTree>
    <p:extLst>
      <p:ext uri="{BB962C8B-B14F-4D97-AF65-F5344CB8AC3E}">
        <p14:creationId xmlns:p14="http://schemas.microsoft.com/office/powerpoint/2010/main" val="379230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latin typeface="Calibri" panose="020F0502020204030204" pitchFamily="34" charset="0"/>
                <a:cs typeface="Calibri" panose="020F0502020204030204" pitchFamily="34" charset="0"/>
              </a:rPr>
              <a:t>Ka</a:t>
            </a:r>
          </a:p>
          <a:p>
            <a:r>
              <a:rPr lang="en-US" sz="1200" dirty="0">
                <a:solidFill>
                  <a:srgbClr val="000000"/>
                </a:solidFill>
                <a:latin typeface="Calibri" panose="020F0502020204030204" pitchFamily="34" charset="0"/>
                <a:cs typeface="Calibri" panose="020F0502020204030204" pitchFamily="34" charset="0"/>
              </a:rPr>
              <a:t>We believed it should be a group activity </a:t>
            </a:r>
            <a:br>
              <a:rPr lang="en-US" sz="1200" dirty="0">
                <a:solidFill>
                  <a:srgbClr val="000000"/>
                </a:solidFill>
                <a:latin typeface="Calibri" panose="020F0502020204030204" pitchFamily="34" charset="0"/>
                <a:cs typeface="Calibri" panose="020F0502020204030204" pitchFamily="34" charset="0"/>
              </a:rPr>
            </a:br>
            <a:r>
              <a:rPr lang="en-US" sz="1200" dirty="0">
                <a:solidFill>
                  <a:srgbClr val="000000"/>
                </a:solidFill>
                <a:latin typeface="Calibri" panose="020F0502020204030204" pitchFamily="34" charset="0"/>
                <a:cs typeface="Calibri" panose="020F0502020204030204" pitchFamily="34" charset="0"/>
              </a:rPr>
              <a:t>“Groups can serve as an effective antidote to social isolation and loneliness. Groups provide a place to be cared about and to care about other people. They provide a valuable sense of belonging and being a part of community.” Hubie Jones, former Dean at Boston University School of Social Work </a:t>
            </a:r>
            <a:endParaRPr lang="en-US" dirty="0"/>
          </a:p>
        </p:txBody>
      </p:sp>
      <p:sp>
        <p:nvSpPr>
          <p:cNvPr id="4" name="Slide Number Placeholder 3"/>
          <p:cNvSpPr>
            <a:spLocks noGrp="1"/>
          </p:cNvSpPr>
          <p:nvPr>
            <p:ph type="sldNum" sz="quarter" idx="5"/>
          </p:nvPr>
        </p:nvSpPr>
        <p:spPr/>
        <p:txBody>
          <a:bodyPr/>
          <a:lstStyle/>
          <a:p>
            <a:pPr>
              <a:defRPr/>
            </a:pPr>
            <a:fld id="{95B2EB9E-B0DB-4E29-9E1A-63009CDBEC03}" type="slidenum">
              <a:rPr lang="en-US" smtClean="0"/>
              <a:pPr>
                <a:defRPr/>
              </a:pPr>
              <a:t>8</a:t>
            </a:fld>
            <a:endParaRPr lang="en-US" dirty="0"/>
          </a:p>
        </p:txBody>
      </p:sp>
    </p:spTree>
    <p:extLst>
      <p:ext uri="{BB962C8B-B14F-4D97-AF65-F5344CB8AC3E}">
        <p14:creationId xmlns:p14="http://schemas.microsoft.com/office/powerpoint/2010/main" val="3698935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a:t>
            </a:r>
          </a:p>
        </p:txBody>
      </p:sp>
      <p:sp>
        <p:nvSpPr>
          <p:cNvPr id="4" name="Slide Number Placeholder 3"/>
          <p:cNvSpPr>
            <a:spLocks noGrp="1"/>
          </p:cNvSpPr>
          <p:nvPr>
            <p:ph type="sldNum" sz="quarter" idx="10"/>
          </p:nvPr>
        </p:nvSpPr>
        <p:spPr/>
        <p:txBody>
          <a:bodyPr/>
          <a:lstStyle/>
          <a:p>
            <a:pPr>
              <a:defRPr/>
            </a:pPr>
            <a:fld id="{95B2EB9E-B0DB-4E29-9E1A-63009CDBEC03}" type="slidenum">
              <a:rPr lang="en-US" smtClean="0"/>
              <a:pPr>
                <a:defRPr/>
              </a:pPr>
              <a:t>9</a:t>
            </a:fld>
            <a:endParaRPr lang="en-US" dirty="0"/>
          </a:p>
        </p:txBody>
      </p:sp>
    </p:spTree>
    <p:extLst>
      <p:ext uri="{BB962C8B-B14F-4D97-AF65-F5344CB8AC3E}">
        <p14:creationId xmlns:p14="http://schemas.microsoft.com/office/powerpoint/2010/main" val="662017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pPr>
              <a:defRPr/>
            </a:pPr>
            <a:fld id="{D919381F-EE95-4315-B04C-3CFB46F424D3}" type="slidenum">
              <a:rPr lang="en-US" smtClean="0"/>
              <a:pPr>
                <a:defRPr/>
              </a:pPr>
              <a:t>‹#›</a:t>
            </a:fld>
            <a:endParaRPr lang="en-US" dirty="0"/>
          </a:p>
        </p:txBody>
      </p:sp>
    </p:spTree>
    <p:extLst>
      <p:ext uri="{BB962C8B-B14F-4D97-AF65-F5344CB8AC3E}">
        <p14:creationId xmlns:p14="http://schemas.microsoft.com/office/powerpoint/2010/main" val="293332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4D2906CD-4B6A-4126-8DE5-F4199224D302}" type="slidenum">
              <a:rPr lang="en-US" smtClean="0"/>
              <a:pPr>
                <a:defRPr/>
              </a:pPr>
              <a:t>‹#›</a:t>
            </a:fld>
            <a:endParaRPr lang="en-US" dirty="0"/>
          </a:p>
        </p:txBody>
      </p:sp>
    </p:spTree>
    <p:extLst>
      <p:ext uri="{BB962C8B-B14F-4D97-AF65-F5344CB8AC3E}">
        <p14:creationId xmlns:p14="http://schemas.microsoft.com/office/powerpoint/2010/main" val="131163426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4D2906CD-4B6A-4126-8DE5-F4199224D302}" type="slidenum">
              <a:rPr lang="en-US" smtClean="0"/>
              <a:pPr>
                <a:defRPr/>
              </a:pPr>
              <a:t>‹#›</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4265555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4D2906CD-4B6A-4126-8DE5-F4199224D302}" type="slidenum">
              <a:rPr lang="en-US" smtClean="0"/>
              <a:pPr>
                <a:defRPr/>
              </a:pPr>
              <a:t>‹#›</a:t>
            </a:fld>
            <a:endParaRPr lang="en-US" dirty="0"/>
          </a:p>
        </p:txBody>
      </p:sp>
    </p:spTree>
    <p:extLst>
      <p:ext uri="{BB962C8B-B14F-4D97-AF65-F5344CB8AC3E}">
        <p14:creationId xmlns:p14="http://schemas.microsoft.com/office/powerpoint/2010/main" val="172812822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4D2906CD-4B6A-4126-8DE5-F4199224D302}" type="slidenum">
              <a:rPr lang="en-US" smtClean="0"/>
              <a:pPr>
                <a:defRPr/>
              </a:pPr>
              <a:t>‹#›</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5714092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4D2906CD-4B6A-4126-8DE5-F4199224D302}" type="slidenum">
              <a:rPr lang="en-US" smtClean="0"/>
              <a:pPr>
                <a:defRPr/>
              </a:pPr>
              <a:t>‹#›</a:t>
            </a:fld>
            <a:endParaRPr lang="en-US" dirty="0"/>
          </a:p>
        </p:txBody>
      </p:sp>
    </p:spTree>
    <p:extLst>
      <p:ext uri="{BB962C8B-B14F-4D97-AF65-F5344CB8AC3E}">
        <p14:creationId xmlns:p14="http://schemas.microsoft.com/office/powerpoint/2010/main" val="83208919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4D2906CD-4B6A-4126-8DE5-F4199224D302}" type="slidenum">
              <a:rPr lang="en-US" smtClean="0"/>
              <a:pPr>
                <a:defRPr/>
              </a:pPr>
              <a:t>‹#›</a:t>
            </a:fld>
            <a:endParaRPr lang="en-US" dirty="0"/>
          </a:p>
        </p:txBody>
      </p:sp>
    </p:spTree>
    <p:extLst>
      <p:ext uri="{BB962C8B-B14F-4D97-AF65-F5344CB8AC3E}">
        <p14:creationId xmlns:p14="http://schemas.microsoft.com/office/powerpoint/2010/main" val="266317557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4D2906CD-4B6A-4126-8DE5-F4199224D302}" type="slidenum">
              <a:rPr lang="en-US" smtClean="0"/>
              <a:pPr>
                <a:defRPr/>
              </a:pPr>
              <a:t>‹#›</a:t>
            </a:fld>
            <a:endParaRPr lang="en-US" dirty="0"/>
          </a:p>
        </p:txBody>
      </p:sp>
    </p:spTree>
    <p:extLst>
      <p:ext uri="{BB962C8B-B14F-4D97-AF65-F5344CB8AC3E}">
        <p14:creationId xmlns:p14="http://schemas.microsoft.com/office/powerpoint/2010/main" val="153001141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4D2906CD-4B6A-4126-8DE5-F4199224D302}" type="slidenum">
              <a:rPr lang="en-US" smtClean="0"/>
              <a:pPr>
                <a:defRPr/>
              </a:pPr>
              <a:t>‹#›</a:t>
            </a:fld>
            <a:endParaRPr lang="en-US" dirty="0"/>
          </a:p>
        </p:txBody>
      </p:sp>
    </p:spTree>
    <p:extLst>
      <p:ext uri="{BB962C8B-B14F-4D97-AF65-F5344CB8AC3E}">
        <p14:creationId xmlns:p14="http://schemas.microsoft.com/office/powerpoint/2010/main" val="139930316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891B5813-564F-40FB-BE5C-D2711A708155}" type="slidenum">
              <a:rPr lang="en-US" smtClean="0"/>
              <a:pPr>
                <a:defRPr/>
              </a:pPr>
              <a:t>‹#›</a:t>
            </a:fld>
            <a:endParaRPr lang="en-US" dirty="0"/>
          </a:p>
        </p:txBody>
      </p:sp>
    </p:spTree>
    <p:extLst>
      <p:ext uri="{BB962C8B-B14F-4D97-AF65-F5344CB8AC3E}">
        <p14:creationId xmlns:p14="http://schemas.microsoft.com/office/powerpoint/2010/main" val="821504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pPr>
              <a:defRPr/>
            </a:pPr>
            <a:fld id="{4D2906CD-4B6A-4126-8DE5-F4199224D302}" type="slidenum">
              <a:rPr lang="en-US" smtClean="0"/>
              <a:pPr>
                <a:defRPr/>
              </a:pPr>
              <a:t>‹#›</a:t>
            </a:fld>
            <a:endParaRPr lang="en-US" dirty="0"/>
          </a:p>
        </p:txBody>
      </p:sp>
    </p:spTree>
    <p:extLst>
      <p:ext uri="{BB962C8B-B14F-4D97-AF65-F5344CB8AC3E}">
        <p14:creationId xmlns:p14="http://schemas.microsoft.com/office/powerpoint/2010/main" val="172026646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pPr>
              <a:defRPr/>
            </a:pPr>
            <a:fld id="{4D2906CD-4B6A-4126-8DE5-F4199224D302}" type="slidenum">
              <a:rPr lang="en-US" smtClean="0"/>
              <a:pPr>
                <a:defRPr/>
              </a:pPr>
              <a:t>‹#›</a:t>
            </a:fld>
            <a:endParaRPr lang="en-US" dirty="0"/>
          </a:p>
        </p:txBody>
      </p:sp>
    </p:spTree>
    <p:extLst>
      <p:ext uri="{BB962C8B-B14F-4D97-AF65-F5344CB8AC3E}">
        <p14:creationId xmlns:p14="http://schemas.microsoft.com/office/powerpoint/2010/main" val="2704334027"/>
      </p:ext>
    </p:extLst>
  </p:cSld>
  <p:clrMapOvr>
    <a:masterClrMapping/>
  </p:clrMapOvr>
  <p:hf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A62537C0-A3B4-4E37-91C1-0F4B28C04C63}" type="slidenum">
              <a:rPr lang="en-US" smtClean="0"/>
              <a:pPr>
                <a:defRPr/>
              </a:pPr>
              <a:t>‹#›</a:t>
            </a:fld>
            <a:endParaRPr lang="en-US" dirty="0"/>
          </a:p>
        </p:txBody>
      </p:sp>
    </p:spTree>
    <p:extLst>
      <p:ext uri="{BB962C8B-B14F-4D97-AF65-F5344CB8AC3E}">
        <p14:creationId xmlns:p14="http://schemas.microsoft.com/office/powerpoint/2010/main" val="2318879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40F8A1C9-09F7-4E4A-9CD3-69282C5E8946}" type="slidenum">
              <a:rPr lang="en-US" smtClean="0"/>
              <a:pPr>
                <a:defRPr/>
              </a:pPr>
              <a:t>‹#›</a:t>
            </a:fld>
            <a:endParaRPr lang="en-US" dirty="0"/>
          </a:p>
        </p:txBody>
      </p:sp>
    </p:spTree>
    <p:extLst>
      <p:ext uri="{BB962C8B-B14F-4D97-AF65-F5344CB8AC3E}">
        <p14:creationId xmlns:p14="http://schemas.microsoft.com/office/powerpoint/2010/main" val="3550696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4D2906CD-4B6A-4126-8DE5-F4199224D302}" type="slidenum">
              <a:rPr lang="en-US" smtClean="0"/>
              <a:pPr>
                <a:defRPr/>
              </a:pPr>
              <a:t>‹#›</a:t>
            </a:fld>
            <a:endParaRPr lang="en-US" dirty="0"/>
          </a:p>
        </p:txBody>
      </p:sp>
    </p:spTree>
    <p:extLst>
      <p:ext uri="{BB962C8B-B14F-4D97-AF65-F5344CB8AC3E}">
        <p14:creationId xmlns:p14="http://schemas.microsoft.com/office/powerpoint/2010/main" val="3516048710"/>
      </p:ext>
    </p:extLst>
  </p:cSld>
  <p:clrMapOvr>
    <a:masterClrMapping/>
  </p:clrMapOvr>
  <p:hf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4D2906CD-4B6A-4126-8DE5-F4199224D302}" type="slidenum">
              <a:rPr lang="en-US" smtClean="0"/>
              <a:pPr>
                <a:defRPr/>
              </a:pPr>
              <a:t>‹#›</a:t>
            </a:fld>
            <a:endParaRPr lang="en-US" dirty="0"/>
          </a:p>
        </p:txBody>
      </p:sp>
    </p:spTree>
    <p:extLst>
      <p:ext uri="{BB962C8B-B14F-4D97-AF65-F5344CB8AC3E}">
        <p14:creationId xmlns:p14="http://schemas.microsoft.com/office/powerpoint/2010/main" val="240509279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a:defRPr/>
            </a:pPr>
            <a:fld id="{4D2906CD-4B6A-4126-8DE5-F4199224D302}" type="slidenum">
              <a:rPr lang="en-US" smtClean="0"/>
              <a:pPr>
                <a:defRPr/>
              </a:pPr>
              <a:t>‹#›</a:t>
            </a:fld>
            <a:endParaRPr lang="en-US" dirty="0"/>
          </a:p>
        </p:txBody>
      </p:sp>
    </p:spTree>
    <p:extLst>
      <p:ext uri="{BB962C8B-B14F-4D97-AF65-F5344CB8AC3E}">
        <p14:creationId xmlns:p14="http://schemas.microsoft.com/office/powerpoint/2010/main" val="745667506"/>
      </p:ext>
    </p:extLst>
  </p:cSld>
  <p:clrMap bg1="lt1" tx1="dk1" bg2="lt2" tx2="dk2" accent1="accent1" accent2="accent2" accent3="accent3" accent4="accent4" accent5="accent5" accent6="accent6" hlink="hlink" folHlink="folHlink"/>
  <p:sldLayoutIdLst>
    <p:sldLayoutId id="2147484866" r:id="rId1"/>
    <p:sldLayoutId id="2147484867" r:id="rId2"/>
    <p:sldLayoutId id="2147484868" r:id="rId3"/>
    <p:sldLayoutId id="2147484869" r:id="rId4"/>
    <p:sldLayoutId id="2147484870" r:id="rId5"/>
    <p:sldLayoutId id="2147484871" r:id="rId6"/>
    <p:sldLayoutId id="2147484872" r:id="rId7"/>
    <p:sldLayoutId id="2147484873" r:id="rId8"/>
    <p:sldLayoutId id="2147484874" r:id="rId9"/>
    <p:sldLayoutId id="2147484875" r:id="rId10"/>
    <p:sldLayoutId id="2147484876" r:id="rId11"/>
    <p:sldLayoutId id="2147484877" r:id="rId12"/>
    <p:sldLayoutId id="2147484878" r:id="rId13"/>
    <p:sldLayoutId id="2147484879" r:id="rId14"/>
    <p:sldLayoutId id="2147484880" r:id="rId15"/>
    <p:sldLayoutId id="2147484881"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lynettebentonwriting.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karmenoff@bu.edu"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mailto:tmartin@ocesma.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healthyagingpoll.org/report/mental-health-among-older-adults-and-during-covid-19-pandemic"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noFill/>
        </p:spPr>
        <p:txBody>
          <a:bodyPr>
            <a:normAutofit/>
          </a:bodyPr>
          <a:lstStyle/>
          <a:p>
            <a:pPr algn="ctr"/>
            <a:br>
              <a:rPr lang="en-US" sz="4000" dirty="0">
                <a:effectLst/>
                <a:latin typeface="Calibri" pitchFamily="34" charset="0"/>
              </a:rPr>
            </a:br>
            <a:endParaRPr lang="en-US" dirty="0"/>
          </a:p>
        </p:txBody>
      </p:sp>
      <p:sp>
        <p:nvSpPr>
          <p:cNvPr id="6" name="Content Placeholder 1"/>
          <p:cNvSpPr txBox="1">
            <a:spLocks noGrp="1"/>
          </p:cNvSpPr>
          <p:nvPr>
            <p:ph idx="1"/>
          </p:nvPr>
        </p:nvSpPr>
        <p:spPr bwMode="auto">
          <a:xfrm>
            <a:off x="0" y="15700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27025" lvl="1" indent="0" algn="ctr" eaLnBrk="1" fontAlgn="auto" hangingPunct="1">
              <a:spcBef>
                <a:spcPts val="324"/>
              </a:spcBef>
              <a:spcAft>
                <a:spcPts val="0"/>
              </a:spcAft>
              <a:buFont typeface="Wingdings" pitchFamily="2" charset="2"/>
              <a:buNone/>
              <a:defRPr/>
            </a:pPr>
            <a:endParaRPr lang="en-US" sz="3600" b="1" dirty="0">
              <a:latin typeface="Calibri" panose="020F0502020204030204" pitchFamily="34" charset="0"/>
              <a:cs typeface="Calibri" panose="020F0502020204030204" pitchFamily="34" charset="0"/>
            </a:endParaRPr>
          </a:p>
          <a:p>
            <a:pPr marL="327025" lvl="1" indent="0" algn="ctr" eaLnBrk="1" fontAlgn="auto" hangingPunct="1">
              <a:spcBef>
                <a:spcPts val="324"/>
              </a:spcBef>
              <a:spcAft>
                <a:spcPts val="0"/>
              </a:spcAft>
              <a:buFont typeface="Wingdings" pitchFamily="2" charset="2"/>
              <a:buNone/>
              <a:defRPr/>
            </a:pPr>
            <a:r>
              <a:rPr lang="en-US" sz="3600" b="1" dirty="0">
                <a:latin typeface="Calibri" panose="020F0502020204030204" pitchFamily="34" charset="0"/>
                <a:cs typeface="Calibri" panose="020F0502020204030204" pitchFamily="34" charset="0"/>
              </a:rPr>
              <a:t>Mind, Body, Spirit: A </a:t>
            </a:r>
          </a:p>
          <a:p>
            <a:pPr marL="327025" lvl="1" indent="0" algn="ctr" eaLnBrk="1" fontAlgn="auto" hangingPunct="1">
              <a:spcBef>
                <a:spcPts val="324"/>
              </a:spcBef>
              <a:spcAft>
                <a:spcPts val="0"/>
              </a:spcAft>
              <a:buFont typeface="Wingdings" pitchFamily="2" charset="2"/>
              <a:buNone/>
              <a:defRPr/>
            </a:pPr>
            <a:r>
              <a:rPr lang="en-US" sz="3600" b="1" dirty="0">
                <a:latin typeface="Calibri" panose="020F0502020204030204" pitchFamily="34" charset="0"/>
                <a:cs typeface="Calibri" panose="020F0502020204030204" pitchFamily="34" charset="0"/>
              </a:rPr>
              <a:t>		Community Program to Create Connection</a:t>
            </a:r>
          </a:p>
          <a:p>
            <a:pPr marL="327025" lvl="1" indent="0" algn="ctr" eaLnBrk="1" fontAlgn="auto" hangingPunct="1">
              <a:spcBef>
                <a:spcPts val="324"/>
              </a:spcBef>
              <a:spcAft>
                <a:spcPts val="0"/>
              </a:spcAft>
              <a:buFont typeface="Wingdings" pitchFamily="2" charset="2"/>
              <a:buNone/>
              <a:defRPr/>
            </a:pPr>
            <a:endParaRPr lang="en-US" sz="3600" b="1" dirty="0">
              <a:latin typeface="Calibri" panose="020F0502020204030204" pitchFamily="34" charset="0"/>
              <a:cs typeface="Calibri" panose="020F0502020204030204" pitchFamily="34" charset="0"/>
            </a:endParaRPr>
          </a:p>
          <a:p>
            <a:pPr marL="327025" lvl="1" indent="0" algn="ctr" eaLnBrk="1" fontAlgn="auto" hangingPunct="1">
              <a:spcBef>
                <a:spcPts val="324"/>
              </a:spcBef>
              <a:spcAft>
                <a:spcPts val="0"/>
              </a:spcAft>
              <a:buFont typeface="Wingdings" pitchFamily="2" charset="2"/>
              <a:buNone/>
              <a:defRPr/>
            </a:pPr>
            <a:endParaRPr lang="en-US" sz="3600" b="1" dirty="0">
              <a:latin typeface="Calibri" panose="020F0502020204030204" pitchFamily="34" charset="0"/>
              <a:cs typeface="Calibri" panose="020F0502020204030204" pitchFamily="34" charset="0"/>
            </a:endParaRPr>
          </a:p>
          <a:p>
            <a:pPr marL="327025" lvl="1" indent="0" algn="ctr" eaLnBrk="1" fontAlgn="auto" hangingPunct="1">
              <a:spcBef>
                <a:spcPts val="324"/>
              </a:spcBef>
              <a:spcAft>
                <a:spcPts val="0"/>
              </a:spcAft>
              <a:buFont typeface="Wingdings" pitchFamily="2" charset="2"/>
              <a:buNone/>
              <a:defRPr/>
            </a:pPr>
            <a:endParaRPr lang="en-US" sz="3600" b="1" dirty="0">
              <a:latin typeface="Calibri" panose="020F0502020204030204" pitchFamily="34" charset="0"/>
              <a:cs typeface="Calibri" panose="020F0502020204030204" pitchFamily="34" charset="0"/>
            </a:endParaRPr>
          </a:p>
        </p:txBody>
      </p:sp>
      <p:sp>
        <p:nvSpPr>
          <p:cNvPr id="921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eaLnBrk="1" hangingPunct="1"/>
            <a:fld id="{D2883055-A222-4C04-A790-11AE7B45ACD3}" type="slidenum">
              <a:rPr lang="en-US" sz="1000" smtClean="0"/>
              <a:pPr eaLnBrk="1" hangingPunct="1"/>
              <a:t>1</a:t>
            </a:fld>
            <a:endParaRPr lang="en-US" sz="1000" dirty="0"/>
          </a:p>
        </p:txBody>
      </p:sp>
      <p:sp>
        <p:nvSpPr>
          <p:cNvPr id="7" name="Rectangle 5"/>
          <p:cNvSpPr txBox="1">
            <a:spLocks noChangeArrowheads="1"/>
          </p:cNvSpPr>
          <p:nvPr/>
        </p:nvSpPr>
        <p:spPr>
          <a:xfrm>
            <a:off x="483476" y="4343400"/>
            <a:ext cx="6679324" cy="1752600"/>
          </a:xfrm>
          <a:prstGeom prst="rect">
            <a:avLst/>
          </a:prstGeom>
        </p:spPr>
        <p:txBody>
          <a:bodyPr rtlCol="0">
            <a:normAutofit/>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eaLnBrk="1" fontAlgn="auto" hangingPunct="1">
              <a:lnSpc>
                <a:spcPct val="90000"/>
              </a:lnSpc>
              <a:spcAft>
                <a:spcPts val="0"/>
              </a:spcAft>
              <a:buFont typeface="Arial" pitchFamily="34" charset="0"/>
              <a:buNone/>
              <a:defRPr/>
            </a:pPr>
            <a:endParaRPr lang="en-US" sz="2400" dirty="0">
              <a:latin typeface="Arial Narrow" pitchFamily="34" charset="0"/>
            </a:endParaRPr>
          </a:p>
        </p:txBody>
      </p:sp>
      <p:pic>
        <p:nvPicPr>
          <p:cNvPr id="8" name="Picture 7" descr="CADER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497516"/>
            <a:ext cx="24384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A8F4D-417D-4134-B522-176A6C4B3F91}"/>
              </a:ext>
            </a:extLst>
          </p:cNvPr>
          <p:cNvSpPr>
            <a:spLocks noGrp="1"/>
          </p:cNvSpPr>
          <p:nvPr>
            <p:ph type="title"/>
          </p:nvPr>
        </p:nvSpPr>
        <p:spPr>
          <a:xfrm>
            <a:off x="609599" y="609600"/>
            <a:ext cx="6347713" cy="762000"/>
          </a:xfrm>
        </p:spPr>
        <p:txBody>
          <a:bodyPr/>
          <a:lstStyle/>
          <a:p>
            <a:pPr algn="ctr"/>
            <a:r>
              <a:rPr lang="en-US" dirty="0"/>
              <a:t> </a:t>
            </a:r>
            <a:r>
              <a:rPr lang="en-US" b="1" dirty="0">
                <a:solidFill>
                  <a:schemeClr val="tx1"/>
                </a:solidFill>
                <a:latin typeface="Calibri" panose="020F0502020204030204" pitchFamily="34" charset="0"/>
              </a:rPr>
              <a:t>MBS Outcomes Waltham</a:t>
            </a:r>
            <a:endParaRPr lang="en-US" dirty="0"/>
          </a:p>
        </p:txBody>
      </p:sp>
      <p:sp>
        <p:nvSpPr>
          <p:cNvPr id="3" name="Content Placeholder 2">
            <a:extLst>
              <a:ext uri="{FF2B5EF4-FFF2-40B4-BE49-F238E27FC236}">
                <a16:creationId xmlns:a16="http://schemas.microsoft.com/office/drawing/2014/main" id="{75A3D4D9-59E2-42F9-A8BB-E2735D44AEBC}"/>
              </a:ext>
            </a:extLst>
          </p:cNvPr>
          <p:cNvSpPr>
            <a:spLocks noGrp="1"/>
          </p:cNvSpPr>
          <p:nvPr>
            <p:ph idx="1"/>
          </p:nvPr>
        </p:nvSpPr>
        <p:spPr>
          <a:xfrm>
            <a:off x="609599" y="1371600"/>
            <a:ext cx="7543801" cy="4876799"/>
          </a:xfrm>
        </p:spPr>
        <p:txBody>
          <a:bodyPr>
            <a:normAutofit/>
          </a:bodyPr>
          <a:lstStyle/>
          <a:p>
            <a:pPr marL="0" marR="0">
              <a:lnSpc>
                <a:spcPct val="107000"/>
              </a:lnSpc>
              <a:spcBef>
                <a:spcPts val="0"/>
              </a:spcBef>
              <a:spcAft>
                <a:spcPts val="0"/>
              </a:spcAft>
            </a:pPr>
            <a:r>
              <a:rPr lang="en-US" sz="1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Initially 14 people signed up for the program. They had heard about the program from the COA newsletter and flyers in their buildings. </a:t>
            </a:r>
          </a:p>
          <a:p>
            <a:pPr marL="0" marR="0">
              <a:lnSpc>
                <a:spcPct val="107000"/>
              </a:lnSpc>
              <a:spcBef>
                <a:spcPts val="0"/>
              </a:spcBef>
              <a:spcAft>
                <a:spcPts val="0"/>
              </a:spcAft>
            </a:pPr>
            <a:endParaRPr lang="en-US" sz="1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Eleven seniors attended the first session and continued to attend most sessions.  Over the six weeks of classes, attendance was 84%.</a:t>
            </a:r>
          </a:p>
          <a:p>
            <a:pPr marL="0" marR="0">
              <a:lnSpc>
                <a:spcPct val="107000"/>
              </a:lnSpc>
              <a:spcBef>
                <a:spcPts val="0"/>
              </a:spcBef>
              <a:spcAft>
                <a:spcPts val="0"/>
              </a:spcAft>
            </a:pP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800100" lvl="2">
              <a:lnSpc>
                <a:spcPct val="107000"/>
              </a:lnSpc>
              <a:spcBef>
                <a:spcPts val="0"/>
              </a:spcBef>
            </a:pPr>
            <a:r>
              <a:rPr lang="en-US" sz="1900" dirty="0">
                <a:solidFill>
                  <a:schemeClr val="tx1"/>
                </a:solidFill>
                <a:latin typeface="Calibri" panose="020F0502020204030204" pitchFamily="34" charset="0"/>
                <a:ea typeface="Calibri" panose="020F0502020204030204" pitchFamily="34" charset="0"/>
                <a:cs typeface="Calibri" panose="020F0502020204030204" pitchFamily="34" charset="0"/>
              </a:rPr>
              <a:t>Regular</a:t>
            </a:r>
            <a:r>
              <a:rPr lang="en-US" sz="1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outreach (phone calls and emails) – and enthusiasm that translated through Zoom – were very im</a:t>
            </a:r>
            <a:r>
              <a:rPr lang="en-US" sz="1900" dirty="0">
                <a:solidFill>
                  <a:schemeClr val="tx1"/>
                </a:solidFill>
                <a:latin typeface="Calibri" panose="020F0502020204030204" pitchFamily="34" charset="0"/>
                <a:ea typeface="Calibri" panose="020F0502020204030204" pitchFamily="34" charset="0"/>
                <a:cs typeface="Calibri" panose="020F0502020204030204" pitchFamily="34" charset="0"/>
              </a:rPr>
              <a:t>portant for maintaining engagement. </a:t>
            </a:r>
            <a:endParaRPr lang="en-US" sz="1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1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Four of the participants shared that English was not their first language, with two participants identifying as Spanish speaking and two participants identifying their first language as Chinese. </a:t>
            </a:r>
          </a:p>
          <a:p>
            <a:endPar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FC11D9D-826E-4B96-ADA9-25B060093734}"/>
              </a:ext>
            </a:extLst>
          </p:cNvPr>
          <p:cNvSpPr>
            <a:spLocks noGrp="1"/>
          </p:cNvSpPr>
          <p:nvPr>
            <p:ph type="sldNum" sz="quarter" idx="12"/>
          </p:nvPr>
        </p:nvSpPr>
        <p:spPr/>
        <p:txBody>
          <a:bodyPr/>
          <a:lstStyle/>
          <a:p>
            <a:pPr>
              <a:defRPr/>
            </a:pPr>
            <a:fld id="{BDADFD15-24D4-4B4F-8C71-F432443F26F0}" type="slidenum">
              <a:rPr lang="en-US" smtClean="0"/>
              <a:pPr>
                <a:defRPr/>
              </a:pPr>
              <a:t>10</a:t>
            </a:fld>
            <a:endParaRPr lang="en-US" dirty="0"/>
          </a:p>
        </p:txBody>
      </p:sp>
    </p:spTree>
    <p:extLst>
      <p:ext uri="{BB962C8B-B14F-4D97-AF65-F5344CB8AC3E}">
        <p14:creationId xmlns:p14="http://schemas.microsoft.com/office/powerpoint/2010/main" val="431471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C174D-A19C-06A9-0922-FBE3B5F571A2}"/>
              </a:ext>
            </a:extLst>
          </p:cNvPr>
          <p:cNvSpPr>
            <a:spLocks noGrp="1"/>
          </p:cNvSpPr>
          <p:nvPr>
            <p:ph type="title"/>
          </p:nvPr>
        </p:nvSpPr>
        <p:spPr/>
        <p:txBody>
          <a:bodyPr>
            <a:normAutofit fontScale="90000"/>
          </a:bodyPr>
          <a:lstStyle/>
          <a:p>
            <a:pPr algn="ctr"/>
            <a:r>
              <a:rPr lang="en-US" sz="3600" b="1" dirty="0">
                <a:latin typeface="Calibri" panose="020F0502020204030204" pitchFamily="34" charset="0"/>
                <a:cs typeface="Calibri" panose="020F0502020204030204" pitchFamily="34" charset="0"/>
              </a:rPr>
              <a:t>Mind Body Spirit: Connecting During COVID</a:t>
            </a:r>
            <a:br>
              <a:rPr lang="en-US" sz="3600" b="1" dirty="0">
                <a:latin typeface="Calibri" panose="020F0502020204030204" pitchFamily="34" charset="0"/>
                <a:cs typeface="Calibri" panose="020F0502020204030204" pitchFamily="34" charset="0"/>
              </a:rPr>
            </a:br>
            <a:endParaRPr lang="en-US" dirty="0"/>
          </a:p>
        </p:txBody>
      </p:sp>
      <p:sp>
        <p:nvSpPr>
          <p:cNvPr id="4" name="Slide Number Placeholder 3">
            <a:extLst>
              <a:ext uri="{FF2B5EF4-FFF2-40B4-BE49-F238E27FC236}">
                <a16:creationId xmlns:a16="http://schemas.microsoft.com/office/drawing/2014/main" id="{E9534A83-FE69-DBFE-7BCC-AAEA2C452D07}"/>
              </a:ext>
            </a:extLst>
          </p:cNvPr>
          <p:cNvSpPr>
            <a:spLocks noGrp="1"/>
          </p:cNvSpPr>
          <p:nvPr>
            <p:ph type="sldNum" sz="quarter" idx="12"/>
          </p:nvPr>
        </p:nvSpPr>
        <p:spPr/>
        <p:txBody>
          <a:bodyPr/>
          <a:lstStyle/>
          <a:p>
            <a:pPr>
              <a:defRPr/>
            </a:pPr>
            <a:fld id="{4D2906CD-4B6A-4126-8DE5-F4199224D302}" type="slidenum">
              <a:rPr lang="en-US" smtClean="0"/>
              <a:pPr>
                <a:defRPr/>
              </a:pPr>
              <a:t>11</a:t>
            </a:fld>
            <a:endParaRPr lang="en-US" dirty="0"/>
          </a:p>
        </p:txBody>
      </p:sp>
      <p:pic>
        <p:nvPicPr>
          <p:cNvPr id="5" name="Content Placeholder 4" descr="C:\Users\Kathy\Downloads\thumbnail_image001.jpg">
            <a:extLst>
              <a:ext uri="{FF2B5EF4-FFF2-40B4-BE49-F238E27FC236}">
                <a16:creationId xmlns:a16="http://schemas.microsoft.com/office/drawing/2014/main" id="{C2C9D9E3-2A89-017A-59A4-D553D73934A1}"/>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1600200"/>
            <a:ext cx="4648200" cy="4633690"/>
          </a:xfrm>
          <a:prstGeom prst="rect">
            <a:avLst/>
          </a:prstGeom>
          <a:noFill/>
          <a:ln>
            <a:noFill/>
          </a:ln>
        </p:spPr>
      </p:pic>
    </p:spTree>
    <p:extLst>
      <p:ext uri="{BB962C8B-B14F-4D97-AF65-F5344CB8AC3E}">
        <p14:creationId xmlns:p14="http://schemas.microsoft.com/office/powerpoint/2010/main" val="3408796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ChangeArrowheads="1"/>
          </p:cNvSpPr>
          <p:nvPr>
            <p:ph type="title"/>
          </p:nvPr>
        </p:nvSpPr>
        <p:spPr>
          <a:xfrm>
            <a:off x="533400" y="228600"/>
            <a:ext cx="8229600" cy="1139825"/>
          </a:xfrm>
        </p:spPr>
        <p:txBody>
          <a:bodyPr>
            <a:noAutofit/>
          </a:bodyPr>
          <a:lstStyle/>
          <a:p>
            <a:pPr algn="ctr">
              <a:defRPr/>
            </a:pPr>
            <a:r>
              <a:rPr lang="en-US" b="1" dirty="0">
                <a:solidFill>
                  <a:schemeClr val="tx1"/>
                </a:solidFill>
                <a:latin typeface="Calibri" panose="020F0502020204030204" pitchFamily="34" charset="0"/>
              </a:rPr>
              <a:t>Mind, Body, Spirit Wareham </a:t>
            </a:r>
            <a:br>
              <a:rPr lang="en-US" b="1" dirty="0">
                <a:solidFill>
                  <a:schemeClr val="tx1"/>
                </a:solidFill>
                <a:latin typeface="Calibri" panose="020F0502020204030204" pitchFamily="34" charset="0"/>
              </a:rPr>
            </a:br>
            <a:r>
              <a:rPr lang="en-US" b="1" dirty="0">
                <a:solidFill>
                  <a:schemeClr val="tx1"/>
                </a:solidFill>
                <a:latin typeface="Calibri" panose="020F0502020204030204" pitchFamily="34" charset="0"/>
              </a:rPr>
              <a:t> </a:t>
            </a:r>
            <a:endParaRPr lang="en-US" sz="3600" b="1" dirty="0">
              <a:solidFill>
                <a:schemeClr val="tx1"/>
              </a:solidFill>
              <a:effectLst/>
              <a:latin typeface="Calibri" panose="020F0502020204030204" pitchFamily="34" charset="0"/>
            </a:endParaRPr>
          </a:p>
        </p:txBody>
      </p:sp>
      <p:sp>
        <p:nvSpPr>
          <p:cNvPr id="9219" name="Rectangle 3"/>
          <p:cNvSpPr>
            <a:spLocks noGrp="1" noChangeArrowheads="1"/>
          </p:cNvSpPr>
          <p:nvPr>
            <p:ph idx="1"/>
          </p:nvPr>
        </p:nvSpPr>
        <p:spPr>
          <a:xfrm>
            <a:off x="914400" y="1368425"/>
            <a:ext cx="7696200" cy="4575176"/>
          </a:xfrm>
        </p:spPr>
        <p:txBody>
          <a:bodyPr>
            <a:normAutofit fontScale="92500" lnSpcReduction="20000"/>
          </a:bodyPr>
          <a:lstStyle/>
          <a:p>
            <a:pPr marL="0" lvl="0" indent="0">
              <a:buNone/>
            </a:pPr>
            <a:endParaRPr lang="en-US" sz="2000" dirty="0">
              <a:solidFill>
                <a:srgbClr val="000000"/>
              </a:solidFill>
              <a:latin typeface="Calibri" panose="020F0502020204030204" pitchFamily="34" charset="0"/>
              <a:cs typeface="Calibri" panose="020F0502020204030204" pitchFamily="34" charset="0"/>
            </a:endParaRPr>
          </a:p>
          <a:p>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In the fall of </a:t>
            </a: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2021, CADER reached out to colleagues and discussed replicating the </a:t>
            </a:r>
            <a:r>
              <a:rPr lang="en-US" sz="20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Mind, Body, Spirit (MBS) </a:t>
            </a: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seniors living in Wareham  </a:t>
            </a:r>
          </a:p>
          <a:p>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CADER wanted to include faith leaders </a:t>
            </a:r>
          </a:p>
          <a:p>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Chose Wareham because of relationship with Philomena Hare of the</a:t>
            </a:r>
            <a:r>
              <a:rPr lang="en-US" sz="2000" b="1"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rPr>
              <a:t>First Congregational Church of Wareham, United Church of Christ</a:t>
            </a:r>
            <a:endPar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Partners included </a:t>
            </a:r>
          </a:p>
          <a:p>
            <a:pPr lvl="1"/>
            <a:r>
              <a:rPr lang="en-US" sz="2000" b="1" dirty="0">
                <a:solidFill>
                  <a:schemeClr val="tx1"/>
                </a:solidFill>
                <a:latin typeface="Calibri" panose="020F0502020204030204" pitchFamily="34" charset="0"/>
                <a:cs typeface="Calibri" panose="020F0502020204030204" pitchFamily="34" charset="0"/>
              </a:rPr>
              <a:t>Boston University’s Center for Aging &amp; Disability Education &amp; Research </a:t>
            </a:r>
          </a:p>
          <a:p>
            <a:pPr lvl="1"/>
            <a:r>
              <a:rPr lang="en-US" sz="2000" b="1" dirty="0">
                <a:solidFill>
                  <a:schemeClr val="tx1"/>
                </a:solidFill>
                <a:latin typeface="Calibri" panose="020F0502020204030204" pitchFamily="34" charset="0"/>
                <a:cs typeface="Calibri" panose="020F0502020204030204" pitchFamily="34" charset="0"/>
              </a:rPr>
              <a:t>Old Colony Elder Services</a:t>
            </a:r>
          </a:p>
          <a:p>
            <a:pPr lvl="1"/>
            <a:r>
              <a:rPr lang="en-US" sz="2000" b="1" dirty="0">
                <a:solidFill>
                  <a:schemeClr val="tx1"/>
                </a:solidFill>
                <a:latin typeface="Calibri" panose="020F0502020204030204" pitchFamily="34" charset="0"/>
                <a:cs typeface="Calibri" panose="020F0502020204030204" pitchFamily="34" charset="0"/>
              </a:rPr>
              <a:t>Wareham Council on Aging </a:t>
            </a:r>
          </a:p>
          <a:p>
            <a:pPr lvl="1"/>
            <a:r>
              <a:rPr lang="en-US" sz="2000" b="1" dirty="0">
                <a:solidFill>
                  <a:schemeClr val="tx1"/>
                </a:solidFill>
                <a:latin typeface="Calibri" panose="020F0502020204030204" pitchFamily="34" charset="0"/>
                <a:cs typeface="Calibri" panose="020F0502020204030204" pitchFamily="34" charset="0"/>
              </a:rPr>
              <a:t>The First Congregational Church of Wareham, United Church of Christ</a:t>
            </a:r>
          </a:p>
          <a:p>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F</a:t>
            </a: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unding was provided by </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MA DPH, Suicide Prevention Program </a:t>
            </a: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lvl="0"/>
            <a:endParaRPr lang="en-US" sz="2000" dirty="0">
              <a:solidFill>
                <a:srgbClr val="000000"/>
              </a:solidFill>
              <a:latin typeface="Calibri" panose="020F0502020204030204" pitchFamily="34" charset="0"/>
              <a:cs typeface="Calibri" panose="020F0502020204030204" pitchFamily="34" charset="0"/>
            </a:endParaRPr>
          </a:p>
          <a:p>
            <a:pPr marL="0" indent="0">
              <a:buNone/>
            </a:pPr>
            <a:endParaRPr lang="en-US" sz="2200" dirty="0">
              <a:solidFill>
                <a:srgbClr val="000000"/>
              </a:solidFill>
              <a:latin typeface="Calibri" panose="020F0502020204030204" pitchFamily="34" charset="0"/>
              <a:cs typeface="Calibri" panose="020F0502020204030204" pitchFamily="34" charset="0"/>
            </a:endParaRPr>
          </a:p>
          <a:p>
            <a:pPr lvl="1"/>
            <a:endParaRPr lang="en-US" sz="2000" dirty="0">
              <a:solidFill>
                <a:srgbClr val="000000"/>
              </a:solidFill>
              <a:latin typeface="Calibri" panose="020F0502020204030204" pitchFamily="34" charset="0"/>
              <a:cs typeface="Calibri" panose="020F0502020204030204" pitchFamily="34" charset="0"/>
            </a:endParaRPr>
          </a:p>
          <a:p>
            <a:pPr marL="457200" lvl="1" indent="0">
              <a:buNone/>
            </a:pPr>
            <a:endParaRPr lang="en-US" sz="9400" dirty="0">
              <a:latin typeface="Calibri" panose="020F0502020204030204" pitchFamily="34" charset="0"/>
              <a:cs typeface="Calibri" panose="020F0502020204030204" pitchFamily="34" charset="0"/>
            </a:endParaRPr>
          </a:p>
          <a:p>
            <a:endParaRPr lang="en-US" sz="9600" dirty="0">
              <a:latin typeface="Calibri" panose="020F0502020204030204" pitchFamily="34" charset="0"/>
              <a:cs typeface="Calibri" panose="020F0502020204030204" pitchFamily="34" charset="0"/>
            </a:endParaRPr>
          </a:p>
        </p:txBody>
      </p:sp>
      <p:sp>
        <p:nvSpPr>
          <p:cNvPr id="5" name="Slide Number Placeholder 5"/>
          <p:cNvSpPr>
            <a:spLocks noGrp="1"/>
          </p:cNvSpPr>
          <p:nvPr>
            <p:ph type="sldNum" sz="quarter" idx="12"/>
          </p:nvPr>
        </p:nvSpPr>
        <p:spPr/>
        <p:txBody>
          <a:bodyPr/>
          <a:lstStyle/>
          <a:p>
            <a:pPr>
              <a:defRPr/>
            </a:pPr>
            <a:fld id="{8AAEAAB2-2BE7-4F49-A986-6A3C5B136C57}" type="slidenum">
              <a:rPr lang="en-US"/>
              <a:pPr>
                <a:defRPr/>
              </a:pPr>
              <a:t>12</a:t>
            </a:fld>
            <a:endParaRPr lang="en-US" dirty="0"/>
          </a:p>
        </p:txBody>
      </p:sp>
    </p:spTree>
    <p:extLst>
      <p:ext uri="{BB962C8B-B14F-4D97-AF65-F5344CB8AC3E}">
        <p14:creationId xmlns:p14="http://schemas.microsoft.com/office/powerpoint/2010/main" val="2366573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ChangeArrowheads="1"/>
          </p:cNvSpPr>
          <p:nvPr>
            <p:ph type="title"/>
          </p:nvPr>
        </p:nvSpPr>
        <p:spPr>
          <a:xfrm>
            <a:off x="533400" y="228600"/>
            <a:ext cx="8229600" cy="1139825"/>
          </a:xfrm>
        </p:spPr>
        <p:txBody>
          <a:bodyPr>
            <a:noAutofit/>
          </a:bodyPr>
          <a:lstStyle/>
          <a:p>
            <a:pPr algn="ctr">
              <a:defRPr/>
            </a:pPr>
            <a:r>
              <a:rPr lang="en-US" sz="3600" b="1" dirty="0">
                <a:solidFill>
                  <a:schemeClr val="tx1"/>
                </a:solidFill>
                <a:effectLst/>
                <a:latin typeface="Calibri" panose="020F0502020204030204" pitchFamily="34" charset="0"/>
              </a:rPr>
              <a:t>Mind, Body, Spirit</a:t>
            </a:r>
            <a:br>
              <a:rPr lang="en-US" b="1" dirty="0">
                <a:solidFill>
                  <a:schemeClr val="tx1"/>
                </a:solidFill>
                <a:latin typeface="Calibri" panose="020F0502020204030204" pitchFamily="34" charset="0"/>
              </a:rPr>
            </a:br>
            <a:r>
              <a:rPr lang="en-US" b="1" dirty="0">
                <a:solidFill>
                  <a:schemeClr val="tx1"/>
                </a:solidFill>
                <a:latin typeface="Calibri" panose="020F0502020204030204" pitchFamily="34" charset="0"/>
              </a:rPr>
              <a:t>Curriculum Wareham</a:t>
            </a:r>
            <a:endParaRPr lang="en-US" sz="3600" b="1" dirty="0">
              <a:solidFill>
                <a:schemeClr val="tx1"/>
              </a:solidFill>
              <a:effectLst/>
              <a:latin typeface="Calibri" panose="020F0502020204030204" pitchFamily="34" charset="0"/>
            </a:endParaRPr>
          </a:p>
        </p:txBody>
      </p:sp>
      <p:sp>
        <p:nvSpPr>
          <p:cNvPr id="9219" name="Rectangle 3"/>
          <p:cNvSpPr>
            <a:spLocks noGrp="1" noChangeArrowheads="1"/>
          </p:cNvSpPr>
          <p:nvPr>
            <p:ph idx="1"/>
          </p:nvPr>
        </p:nvSpPr>
        <p:spPr>
          <a:xfrm>
            <a:off x="1295400" y="1368424"/>
            <a:ext cx="7010400" cy="5184775"/>
          </a:xfrm>
        </p:spPr>
        <p:txBody>
          <a:bodyPr>
            <a:normAutofit lnSpcReduction="10000"/>
          </a:bodyPr>
          <a:lstStyle/>
          <a:p>
            <a:pPr marL="0" indent="0">
              <a:buNone/>
            </a:pPr>
            <a:r>
              <a:rPr lang="en-US" sz="3000" b="1" i="1" dirty="0">
                <a:latin typeface="Calibri" panose="020F0502020204030204" pitchFamily="34" charset="0"/>
                <a:cs typeface="Calibri" panose="020F0502020204030204" pitchFamily="34" charset="0"/>
              </a:rPr>
              <a:t>Mind</a:t>
            </a:r>
            <a:endParaRPr lang="en-US" sz="3000" b="1" dirty="0">
              <a:latin typeface="Calibri" panose="020F0502020204030204" pitchFamily="34" charset="0"/>
              <a:cs typeface="Calibri" panose="020F0502020204030204" pitchFamily="34" charset="0"/>
            </a:endParaRPr>
          </a:p>
          <a:p>
            <a:pPr fontAlgn="base"/>
            <a:r>
              <a:rPr lang="en-US" sz="3000" b="1" dirty="0">
                <a:latin typeface="Calibri" panose="020F0502020204030204" pitchFamily="34" charset="0"/>
                <a:cs typeface="Calibri" panose="020F0502020204030204" pitchFamily="34" charset="0"/>
              </a:rPr>
              <a:t>Week 1- Journaling/Reminiscing</a:t>
            </a:r>
          </a:p>
          <a:p>
            <a:pPr fontAlgn="base"/>
            <a:r>
              <a:rPr lang="en-US" sz="3000" b="1" dirty="0">
                <a:latin typeface="Calibri" panose="020F0502020204030204" pitchFamily="34" charset="0"/>
                <a:cs typeface="Calibri" panose="020F0502020204030204" pitchFamily="34" charset="0"/>
              </a:rPr>
              <a:t>Week 2 -Memory &amp; Creativity</a:t>
            </a:r>
            <a:endParaRPr lang="en-US" sz="3000" dirty="0">
              <a:latin typeface="Calibri" panose="020F0502020204030204" pitchFamily="34" charset="0"/>
              <a:cs typeface="Calibri" panose="020F0502020204030204" pitchFamily="34" charset="0"/>
            </a:endParaRPr>
          </a:p>
          <a:p>
            <a:pPr marL="0" lvl="0" indent="0" fontAlgn="base">
              <a:buNone/>
            </a:pPr>
            <a:r>
              <a:rPr lang="en-US" sz="3000" b="1" i="1" dirty="0">
                <a:latin typeface="Calibri" panose="020F0502020204030204" pitchFamily="34" charset="0"/>
                <a:cs typeface="Calibri" panose="020F0502020204030204" pitchFamily="34" charset="0"/>
              </a:rPr>
              <a:t>Body </a:t>
            </a:r>
            <a:endParaRPr lang="en-US" sz="3000" dirty="0">
              <a:latin typeface="Calibri" panose="020F0502020204030204" pitchFamily="34" charset="0"/>
              <a:cs typeface="Calibri" panose="020F0502020204030204" pitchFamily="34" charset="0"/>
            </a:endParaRPr>
          </a:p>
          <a:p>
            <a:pPr fontAlgn="base"/>
            <a:r>
              <a:rPr lang="en-US" sz="3000" b="1" dirty="0">
                <a:latin typeface="Calibri" panose="020F0502020204030204" pitchFamily="34" charset="0"/>
                <a:cs typeface="Calibri" panose="020F0502020204030204" pitchFamily="34" charset="0"/>
              </a:rPr>
              <a:t>Week 3- Move It &amp; Use It</a:t>
            </a:r>
            <a:endParaRPr lang="en-US" sz="3000" dirty="0">
              <a:latin typeface="Calibri" panose="020F0502020204030204" pitchFamily="34" charset="0"/>
              <a:cs typeface="Calibri" panose="020F0502020204030204" pitchFamily="34" charset="0"/>
            </a:endParaRPr>
          </a:p>
          <a:p>
            <a:pPr fontAlgn="base"/>
            <a:r>
              <a:rPr lang="en-US" sz="3000" b="1" dirty="0">
                <a:latin typeface="Calibri" panose="020F0502020204030204" pitchFamily="34" charset="0"/>
                <a:cs typeface="Calibri" panose="020F0502020204030204" pitchFamily="34" charset="0"/>
              </a:rPr>
              <a:t> Week 4- Gentle Yoga</a:t>
            </a:r>
            <a:endParaRPr lang="en-US" sz="3000" dirty="0">
              <a:latin typeface="Calibri" panose="020F0502020204030204" pitchFamily="34" charset="0"/>
              <a:cs typeface="Calibri" panose="020F0502020204030204" pitchFamily="34" charset="0"/>
            </a:endParaRPr>
          </a:p>
          <a:p>
            <a:pPr marL="0" lvl="0" indent="0" fontAlgn="base">
              <a:buNone/>
            </a:pPr>
            <a:r>
              <a:rPr lang="en-US" sz="3000" b="1" i="1" dirty="0">
                <a:latin typeface="Calibri" panose="020F0502020204030204" pitchFamily="34" charset="0"/>
                <a:cs typeface="Calibri" panose="020F0502020204030204" pitchFamily="34" charset="0"/>
              </a:rPr>
              <a:t>Spirit</a:t>
            </a:r>
            <a:endParaRPr lang="en-US" sz="3000" dirty="0">
              <a:latin typeface="Calibri" panose="020F0502020204030204" pitchFamily="34" charset="0"/>
              <a:cs typeface="Calibri" panose="020F0502020204030204" pitchFamily="34" charset="0"/>
            </a:endParaRPr>
          </a:p>
          <a:p>
            <a:pPr fontAlgn="base"/>
            <a:r>
              <a:rPr lang="en-US" sz="3000" b="1" dirty="0">
                <a:latin typeface="Calibri" panose="020F0502020204030204" pitchFamily="34" charset="0"/>
                <a:cs typeface="Calibri" panose="020F0502020204030204" pitchFamily="34" charset="0"/>
              </a:rPr>
              <a:t>Week 5 – Emotional Wellbeing</a:t>
            </a:r>
            <a:endParaRPr lang="en-US" sz="3000" dirty="0">
              <a:latin typeface="Calibri" panose="020F0502020204030204" pitchFamily="34" charset="0"/>
              <a:cs typeface="Calibri" panose="020F0502020204030204" pitchFamily="34" charset="0"/>
            </a:endParaRPr>
          </a:p>
          <a:p>
            <a:pPr fontAlgn="base"/>
            <a:r>
              <a:rPr lang="en-US" sz="3000" b="1" dirty="0">
                <a:latin typeface="Calibri" panose="020F0502020204030204" pitchFamily="34" charset="0"/>
                <a:cs typeface="Calibri" panose="020F0502020204030204" pitchFamily="34" charset="0"/>
              </a:rPr>
              <a:t>Week 6- Mindfulness </a:t>
            </a:r>
            <a:endParaRPr lang="en-US" sz="3000" dirty="0">
              <a:latin typeface="Calibri" panose="020F0502020204030204" pitchFamily="34" charset="0"/>
              <a:cs typeface="Calibri" panose="020F0502020204030204" pitchFamily="34" charset="0"/>
            </a:endParaRPr>
          </a:p>
          <a:p>
            <a:pPr fontAlgn="base"/>
            <a:endParaRPr lang="en-US" sz="3200" dirty="0"/>
          </a:p>
        </p:txBody>
      </p:sp>
      <p:sp>
        <p:nvSpPr>
          <p:cNvPr id="5" name="Slide Number Placeholder 5"/>
          <p:cNvSpPr>
            <a:spLocks noGrp="1"/>
          </p:cNvSpPr>
          <p:nvPr>
            <p:ph type="sldNum" sz="quarter" idx="12"/>
          </p:nvPr>
        </p:nvSpPr>
        <p:spPr/>
        <p:txBody>
          <a:bodyPr/>
          <a:lstStyle/>
          <a:p>
            <a:pPr>
              <a:defRPr/>
            </a:pPr>
            <a:fld id="{8AAEAAB2-2BE7-4F49-A986-6A3C5B136C57}" type="slidenum">
              <a:rPr lang="en-US"/>
              <a:pPr>
                <a:defRPr/>
              </a:pPr>
              <a:t>13</a:t>
            </a:fld>
            <a:endParaRPr lang="en-US" dirty="0"/>
          </a:p>
        </p:txBody>
      </p:sp>
    </p:spTree>
    <p:extLst>
      <p:ext uri="{BB962C8B-B14F-4D97-AF65-F5344CB8AC3E}">
        <p14:creationId xmlns:p14="http://schemas.microsoft.com/office/powerpoint/2010/main" val="1023881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F8A1C9-09F7-4E4A-9CD3-69282C5E8946}" type="slidenum">
              <a:rPr lang="en-US" smtClean="0"/>
              <a:pPr>
                <a:defRPr/>
              </a:pPr>
              <a:t>14</a:t>
            </a:fld>
            <a:endParaRPr lang="en-US" dirty="0"/>
          </a:p>
        </p:txBody>
      </p:sp>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2371407" y="244158"/>
            <a:ext cx="4401185" cy="6369685"/>
          </a:xfrm>
          <a:prstGeom prst="rect">
            <a:avLst/>
          </a:prstGeom>
        </p:spPr>
      </p:pic>
    </p:spTree>
    <p:extLst>
      <p:ext uri="{BB962C8B-B14F-4D97-AF65-F5344CB8AC3E}">
        <p14:creationId xmlns:p14="http://schemas.microsoft.com/office/powerpoint/2010/main" val="709000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380BA-FDC9-4AFB-8FA2-1B6E1D01E6BC}"/>
              </a:ext>
            </a:extLst>
          </p:cNvPr>
          <p:cNvSpPr>
            <a:spLocks noGrp="1"/>
          </p:cNvSpPr>
          <p:nvPr>
            <p:ph type="title"/>
          </p:nvPr>
        </p:nvSpPr>
        <p:spPr>
          <a:xfrm>
            <a:off x="1066800" y="609600"/>
            <a:ext cx="5890512" cy="1295400"/>
          </a:xfrm>
        </p:spPr>
        <p:txBody>
          <a:bodyPr>
            <a:normAutofit fontScale="90000"/>
          </a:bodyPr>
          <a:lstStyle/>
          <a:p>
            <a:pPr algn="ctr"/>
            <a:r>
              <a:rPr lang="en-US" sz="2200" b="1" dirty="0">
                <a:solidFill>
                  <a:schemeClr val="tx1"/>
                </a:solidFill>
                <a:latin typeface="Calibri" panose="020F0502020204030204" pitchFamily="34" charset="0"/>
                <a:cs typeface="Calibri" panose="020F0502020204030204" pitchFamily="34" charset="0"/>
              </a:rPr>
              <a:t>Week Two, Learn It:  From Waltham but used in Wareham</a:t>
            </a:r>
            <a:br>
              <a:rPr lang="en-US" sz="2200" b="1" dirty="0">
                <a:solidFill>
                  <a:schemeClr val="tx1"/>
                </a:solidFill>
                <a:latin typeface="Calibri" panose="020F0502020204030204" pitchFamily="34" charset="0"/>
                <a:cs typeface="Calibri" panose="020F0502020204030204" pitchFamily="34" charset="0"/>
              </a:rPr>
            </a:br>
            <a:r>
              <a:rPr lang="en-US" sz="2200" b="1" dirty="0">
                <a:solidFill>
                  <a:schemeClr val="tx1"/>
                </a:solidFill>
                <a:latin typeface="Calibri" panose="020F0502020204030204" pitchFamily="34" charset="0"/>
                <a:cs typeface="Calibri" panose="020F0502020204030204" pitchFamily="34" charset="0"/>
              </a:rPr>
              <a:t> </a:t>
            </a:r>
            <a:r>
              <a:rPr lang="en-US" sz="2200" b="1" dirty="0">
                <a:solidFill>
                  <a:schemeClr val="accent6">
                    <a:lumMod val="75000"/>
                  </a:schemeClr>
                </a:solidFill>
                <a:latin typeface="Calibri" panose="020F0502020204030204" pitchFamily="34" charset="0"/>
                <a:cs typeface="Calibri" panose="020F0502020204030204" pitchFamily="34" charset="0"/>
              </a:rPr>
              <a:t>Journaling—The Rewards of Recording Your Thoughts, Reminiscences and Experiences </a:t>
            </a:r>
            <a:br>
              <a:rPr lang="en-US" b="1" dirty="0">
                <a:solidFill>
                  <a:schemeClr val="accent6">
                    <a:lumMod val="75000"/>
                  </a:schemeClr>
                </a:solidFill>
              </a:rPr>
            </a:br>
            <a:endParaRPr lang="en-US" dirty="0"/>
          </a:p>
        </p:txBody>
      </p:sp>
      <p:sp>
        <p:nvSpPr>
          <p:cNvPr id="3" name="Content Placeholder 2">
            <a:extLst>
              <a:ext uri="{FF2B5EF4-FFF2-40B4-BE49-F238E27FC236}">
                <a16:creationId xmlns:a16="http://schemas.microsoft.com/office/drawing/2014/main" id="{0154E5B0-3015-4BE2-BF17-501DEE390407}"/>
              </a:ext>
            </a:extLst>
          </p:cNvPr>
          <p:cNvSpPr>
            <a:spLocks noGrp="1"/>
          </p:cNvSpPr>
          <p:nvPr>
            <p:ph idx="1"/>
          </p:nvPr>
        </p:nvSpPr>
        <p:spPr>
          <a:xfrm>
            <a:off x="463853" y="3886200"/>
            <a:ext cx="6042912" cy="2840963"/>
          </a:xfrm>
        </p:spPr>
        <p:txBody>
          <a:bodyPr>
            <a:normAutofit fontScale="85000" lnSpcReduction="20000"/>
          </a:bodyPr>
          <a:lstStyle/>
          <a:p>
            <a:pPr marL="0" indent="0">
              <a:buNone/>
            </a:pPr>
            <a:r>
              <a:rPr lang="en-US" i="1" dirty="0">
                <a:latin typeface="Calibri" panose="020F0502020204030204" pitchFamily="34" charset="0"/>
                <a:cs typeface="Calibri" panose="020F0502020204030204" pitchFamily="34" charset="0"/>
              </a:rPr>
              <a:t>Presenter:  </a:t>
            </a:r>
            <a:r>
              <a:rPr lang="en-US" dirty="0">
                <a:latin typeface="Calibri" panose="020F0502020204030204" pitchFamily="34" charset="0"/>
                <a:cs typeface="Calibri" panose="020F0502020204030204" pitchFamily="34" charset="0"/>
              </a:rPr>
              <a:t>Lynette Benton </a:t>
            </a:r>
            <a:r>
              <a:rPr lang="en-US" b="1" dirty="0">
                <a:solidFill>
                  <a:schemeClr val="tx1"/>
                </a:solidFill>
                <a:latin typeface="Calibri" panose="020F0502020204030204" pitchFamily="34" charset="0"/>
                <a:cs typeface="Calibri" panose="020F0502020204030204" pitchFamily="34" charset="0"/>
                <a:hlinkClick r:id="rId3"/>
              </a:rPr>
              <a:t>https://www.lynettebentonwriting.com</a:t>
            </a:r>
            <a:endParaRPr lang="en-US" b="1" dirty="0">
              <a:solidFill>
                <a:schemeClr val="tx1"/>
              </a:solidFill>
              <a:latin typeface="Calibri" panose="020F0502020204030204" pitchFamily="34" charset="0"/>
              <a:cs typeface="Calibri" panose="020F0502020204030204" pitchFamily="34" charset="0"/>
            </a:endParaRPr>
          </a:p>
          <a:p>
            <a:r>
              <a:rPr lang="en-US" i="1" dirty="0">
                <a:latin typeface="Calibri" panose="020F0502020204030204" pitchFamily="34" charset="0"/>
                <a:cs typeface="Calibri" panose="020F0502020204030204" pitchFamily="34" charset="0"/>
              </a:rPr>
              <a:t>Philosophy: </a:t>
            </a:r>
            <a:r>
              <a:rPr lang="en-US" dirty="0">
                <a:latin typeface="Calibri" panose="020F0502020204030204" pitchFamily="34" charset="0"/>
                <a:cs typeface="Calibri" panose="020F0502020204030204" pitchFamily="34" charset="0"/>
              </a:rPr>
              <a:t>Journaling can be daily, occasionally, or randomly.  Should be pressure free! (Ignore the “internal editor.” This is for your eyes only.)</a:t>
            </a:r>
          </a:p>
          <a:p>
            <a:r>
              <a:rPr lang="en-US" i="1" dirty="0">
                <a:latin typeface="Calibri" panose="020F0502020204030204" pitchFamily="34" charset="0"/>
                <a:cs typeface="Calibri" panose="020F0502020204030204" pitchFamily="34" charset="0"/>
              </a:rPr>
              <a:t>Journaling Benefits:</a:t>
            </a:r>
            <a:r>
              <a:rPr lang="en-US" dirty="0">
                <a:latin typeface="Calibri" panose="020F0502020204030204" pitchFamily="34" charset="0"/>
                <a:cs typeface="Calibri" panose="020F0502020204030204" pitchFamily="34" charset="0"/>
              </a:rPr>
              <a:t> Solving problems, clarifying thoughts, ideas, and feelings</a:t>
            </a:r>
          </a:p>
          <a:p>
            <a:pPr lvl="1"/>
            <a:r>
              <a:rPr lang="en-US" dirty="0">
                <a:latin typeface="Calibri" panose="020F0502020204030204" pitchFamily="34" charset="0"/>
                <a:cs typeface="Calibri" panose="020F0502020204030204" pitchFamily="34" charset="0"/>
              </a:rPr>
              <a:t>Renewing and reviewing memories</a:t>
            </a:r>
          </a:p>
          <a:p>
            <a:pPr lvl="1"/>
            <a:r>
              <a:rPr lang="en-US" dirty="0">
                <a:latin typeface="Calibri" panose="020F0502020204030204" pitchFamily="34" charset="0"/>
                <a:cs typeface="Calibri" panose="020F0502020204030204" pitchFamily="34" charset="0"/>
              </a:rPr>
              <a:t>Reducing stress</a:t>
            </a:r>
          </a:p>
          <a:p>
            <a:pPr lvl="1"/>
            <a:r>
              <a:rPr lang="en-US" dirty="0">
                <a:latin typeface="Calibri" panose="020F0502020204030204" pitchFamily="34" charset="0"/>
                <a:cs typeface="Calibri" panose="020F0502020204030204" pitchFamily="34" charset="0"/>
              </a:rPr>
              <a:t>Strengthening immune system</a:t>
            </a:r>
          </a:p>
          <a:p>
            <a:pPr lvl="1"/>
            <a:r>
              <a:rPr lang="en-US" dirty="0">
                <a:latin typeface="Calibri" panose="020F0502020204030204" pitchFamily="34" charset="0"/>
                <a:cs typeface="Calibri" panose="020F0502020204030204" pitchFamily="34" charset="0"/>
              </a:rPr>
              <a:t>Uplifting spirits</a:t>
            </a:r>
          </a:p>
          <a:p>
            <a:endParaRPr lang="en-US" i="1" dirty="0"/>
          </a:p>
          <a:p>
            <a:endParaRPr lang="en-US" i="1" dirty="0"/>
          </a:p>
          <a:p>
            <a:endParaRPr lang="en-US" dirty="0"/>
          </a:p>
          <a:p>
            <a:endParaRPr lang="en-US" dirty="0"/>
          </a:p>
        </p:txBody>
      </p:sp>
      <p:sp>
        <p:nvSpPr>
          <p:cNvPr id="4" name="Slide Number Placeholder 3">
            <a:extLst>
              <a:ext uri="{FF2B5EF4-FFF2-40B4-BE49-F238E27FC236}">
                <a16:creationId xmlns:a16="http://schemas.microsoft.com/office/drawing/2014/main" id="{D10CC5B6-F80A-4198-9A08-6929EA9166A2}"/>
              </a:ext>
            </a:extLst>
          </p:cNvPr>
          <p:cNvSpPr>
            <a:spLocks noGrp="1"/>
          </p:cNvSpPr>
          <p:nvPr>
            <p:ph type="sldNum" sz="quarter" idx="12"/>
          </p:nvPr>
        </p:nvSpPr>
        <p:spPr/>
        <p:txBody>
          <a:bodyPr/>
          <a:lstStyle/>
          <a:p>
            <a:pPr>
              <a:defRPr/>
            </a:pPr>
            <a:fld id="{BDADFD15-24D4-4B4F-8C71-F432443F26F0}" type="slidenum">
              <a:rPr lang="en-US" smtClean="0"/>
              <a:pPr>
                <a:defRPr/>
              </a:pPr>
              <a:t>15</a:t>
            </a:fld>
            <a:endParaRPr lang="en-US" dirty="0"/>
          </a:p>
        </p:txBody>
      </p:sp>
      <p:pic>
        <p:nvPicPr>
          <p:cNvPr id="7" name="Picture 6" descr="https://i1.wp.com/www.lynettebentonwriting.com/wp-content/uploads/2018/01/Lynette_Benton.jpg?w=306&amp;ssl=1"/>
          <p:cNvPicPr/>
          <p:nvPr/>
        </p:nvPicPr>
        <p:blipFill>
          <a:blip r:embed="rId4">
            <a:extLst>
              <a:ext uri="{28A0092B-C50C-407E-A947-70E740481C1C}">
                <a14:useLocalDpi xmlns:a14="http://schemas.microsoft.com/office/drawing/2010/main" val="0"/>
              </a:ext>
            </a:extLst>
          </a:blip>
          <a:srcRect/>
          <a:stretch>
            <a:fillRect/>
          </a:stretch>
        </p:blipFill>
        <p:spPr bwMode="auto">
          <a:xfrm>
            <a:off x="2819401" y="1905000"/>
            <a:ext cx="1981199" cy="1828800"/>
          </a:xfrm>
          <a:prstGeom prst="rect">
            <a:avLst/>
          </a:prstGeom>
          <a:noFill/>
          <a:ln>
            <a:noFill/>
          </a:ln>
        </p:spPr>
      </p:pic>
    </p:spTree>
    <p:extLst>
      <p:ext uri="{BB962C8B-B14F-4D97-AF65-F5344CB8AC3E}">
        <p14:creationId xmlns:p14="http://schemas.microsoft.com/office/powerpoint/2010/main" val="425974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A8F4D-417D-4134-B522-176A6C4B3F91}"/>
              </a:ext>
            </a:extLst>
          </p:cNvPr>
          <p:cNvSpPr>
            <a:spLocks noGrp="1"/>
          </p:cNvSpPr>
          <p:nvPr>
            <p:ph type="title"/>
          </p:nvPr>
        </p:nvSpPr>
        <p:spPr>
          <a:xfrm>
            <a:off x="609599" y="609600"/>
            <a:ext cx="6347713" cy="838200"/>
          </a:xfrm>
        </p:spPr>
        <p:txBody>
          <a:bodyPr>
            <a:normAutofit/>
          </a:bodyPr>
          <a:lstStyle/>
          <a:p>
            <a:pPr algn="ctr"/>
            <a:r>
              <a:rPr lang="en-US" dirty="0"/>
              <a:t> </a:t>
            </a:r>
            <a:r>
              <a:rPr lang="en-US" b="1" dirty="0">
                <a:solidFill>
                  <a:schemeClr val="tx1"/>
                </a:solidFill>
                <a:latin typeface="Calibri" panose="020F0502020204030204" pitchFamily="34" charset="0"/>
              </a:rPr>
              <a:t>MBS in Action Today</a:t>
            </a:r>
            <a:endParaRPr lang="en-US" dirty="0"/>
          </a:p>
        </p:txBody>
      </p:sp>
      <p:sp>
        <p:nvSpPr>
          <p:cNvPr id="3" name="Content Placeholder 2">
            <a:extLst>
              <a:ext uri="{FF2B5EF4-FFF2-40B4-BE49-F238E27FC236}">
                <a16:creationId xmlns:a16="http://schemas.microsoft.com/office/drawing/2014/main" id="{75A3D4D9-59E2-42F9-A8BB-E2735D44AEBC}"/>
              </a:ext>
            </a:extLst>
          </p:cNvPr>
          <p:cNvSpPr>
            <a:spLocks noGrp="1"/>
          </p:cNvSpPr>
          <p:nvPr>
            <p:ph idx="1"/>
          </p:nvPr>
        </p:nvSpPr>
        <p:spPr>
          <a:xfrm>
            <a:off x="609598" y="1447800"/>
            <a:ext cx="8229601" cy="4593563"/>
          </a:xfrm>
        </p:spPr>
        <p:txBody>
          <a:bodyPr>
            <a:normAutofit fontScale="85000" lnSpcReduction="20000"/>
          </a:bodyPr>
          <a:lstStyle/>
          <a:p>
            <a:endParaRPr lang="en-US" sz="2400" dirty="0">
              <a:solidFill>
                <a:srgbClr val="000000"/>
              </a:solidFill>
              <a:latin typeface="Calibri" panose="020F0502020204030204" pitchFamily="34" charset="0"/>
              <a:cs typeface="Calibri" panose="020F0502020204030204" pitchFamily="34" charset="0"/>
            </a:endParaRPr>
          </a:p>
          <a:p>
            <a:r>
              <a:rPr lang="en-US" sz="2900" b="1" dirty="0">
                <a:solidFill>
                  <a:srgbClr val="000000"/>
                </a:solidFill>
                <a:latin typeface="Calibri" panose="020F0502020204030204" pitchFamily="34" charset="0"/>
                <a:cs typeface="Calibri" panose="020F0502020204030204" pitchFamily="34" charset="0"/>
              </a:rPr>
              <a:t>Today we’ll recreate an MBS activity based on Lynette’s session</a:t>
            </a:r>
          </a:p>
          <a:p>
            <a:r>
              <a:rPr lang="en-US" sz="2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Please participate!  </a:t>
            </a:r>
          </a:p>
          <a:p>
            <a:pPr lvl="0" algn="just">
              <a:spcBef>
                <a:spcPts val="0"/>
              </a:spcBef>
              <a:buClr>
                <a:srgbClr val="0000FF"/>
              </a:buClr>
              <a:buFont typeface="Symbol" panose="05050102010706020507" pitchFamily="18" charset="2"/>
              <a:buChar char=""/>
            </a:pPr>
            <a:endParaRPr lang="en-US" sz="2900" b="1" i="1" dirty="0">
              <a:solidFill>
                <a:schemeClr val="tx1"/>
              </a:solidFill>
              <a:latin typeface="Calibri" panose="020F0502020204030204" pitchFamily="34" charset="0"/>
              <a:cs typeface="Calibri" panose="020F0502020204030204" pitchFamily="34" charset="0"/>
            </a:endParaRPr>
          </a:p>
          <a:p>
            <a:pPr lvl="0" algn="just">
              <a:spcBef>
                <a:spcPts val="0"/>
              </a:spcBef>
              <a:buClr>
                <a:srgbClr val="0000FF"/>
              </a:buClr>
              <a:buFont typeface="Symbol" panose="05050102010706020507" pitchFamily="18" charset="2"/>
              <a:buChar char=""/>
            </a:pPr>
            <a:r>
              <a:rPr lang="en-US" sz="2900" b="1" i="1" dirty="0">
                <a:solidFill>
                  <a:schemeClr val="tx1"/>
                </a:solidFill>
                <a:latin typeface="Calibri" panose="020F0502020204030204" pitchFamily="34" charset="0"/>
                <a:cs typeface="Calibri" panose="020F0502020204030204" pitchFamily="34" charset="0"/>
              </a:rPr>
              <a:t>Select one and write for 5 minutes about…</a:t>
            </a:r>
          </a:p>
          <a:p>
            <a:pPr lvl="0" algn="just">
              <a:spcBef>
                <a:spcPts val="0"/>
              </a:spcBef>
              <a:buClr>
                <a:srgbClr val="0000FF"/>
              </a:buClr>
              <a:buFont typeface="Symbol" panose="05050102010706020507" pitchFamily="18" charset="2"/>
              <a:buChar char=""/>
            </a:pPr>
            <a:endParaRPr lang="en-US" sz="2400" b="1" i="1"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lvl="1" algn="just">
              <a:spcBef>
                <a:spcPts val="0"/>
              </a:spcBef>
              <a:buClr>
                <a:srgbClr val="0000FF"/>
              </a:buClr>
              <a:buFont typeface="Symbol" panose="05050102010706020507" pitchFamily="18" charset="2"/>
              <a:buChar char=""/>
            </a:pPr>
            <a:r>
              <a:rPr lang="en-US" sz="2600" dirty="0">
                <a:solidFill>
                  <a:schemeClr val="tx1"/>
                </a:solidFill>
                <a:latin typeface="Calibri" panose="020F0502020204030204" pitchFamily="34" charset="0"/>
                <a:ea typeface="Times New Roman" panose="02020603050405020304" pitchFamily="18" charset="0"/>
                <a:cs typeface="Calibri" panose="020F0502020204030204" pitchFamily="34" charset="0"/>
              </a:rPr>
              <a:t>A </a:t>
            </a:r>
            <a:r>
              <a:rPr lang="en-US" sz="2600" b="1" dirty="0">
                <a:solidFill>
                  <a:schemeClr val="tx1"/>
                </a:solidFill>
                <a:latin typeface="Calibri" panose="020F0502020204030204" pitchFamily="34" charset="0"/>
                <a:ea typeface="Times New Roman" panose="02020603050405020304" pitchFamily="18" charset="0"/>
                <a:cs typeface="Calibri" panose="020F0502020204030204" pitchFamily="34" charset="0"/>
              </a:rPr>
              <a:t>humorous story or occurrence</a:t>
            </a:r>
          </a:p>
          <a:p>
            <a:pPr lvl="1">
              <a:spcBef>
                <a:spcPts val="0"/>
              </a:spcBef>
              <a:buClr>
                <a:srgbClr val="0000FF"/>
              </a:buClr>
              <a:buFont typeface="Symbol" panose="05050102010706020507" pitchFamily="18" charset="2"/>
              <a:buChar char=""/>
            </a:pPr>
            <a:r>
              <a:rPr lang="en-US" sz="2600" b="1" dirty="0">
                <a:solidFill>
                  <a:schemeClr val="tx1"/>
                </a:solidFill>
                <a:latin typeface="Calibri" panose="020F0502020204030204" pitchFamily="34" charset="0"/>
                <a:ea typeface="Times New Roman" panose="02020603050405020304" pitchFamily="18" charset="0"/>
                <a:cs typeface="Calibri" panose="020F0502020204030204" pitchFamily="34" charset="0"/>
              </a:rPr>
              <a:t>A surprise, whether good or bad</a:t>
            </a:r>
          </a:p>
          <a:p>
            <a:pPr lvl="1">
              <a:spcBef>
                <a:spcPts val="0"/>
              </a:spcBef>
              <a:buClr>
                <a:srgbClr val="0000FF"/>
              </a:buClr>
              <a:buFont typeface="Symbol" panose="05050102010706020507" pitchFamily="18" charset="2"/>
              <a:buChar char=""/>
            </a:pPr>
            <a:r>
              <a:rPr lang="en-US" sz="2600" b="1" dirty="0">
                <a:solidFill>
                  <a:schemeClr val="tx1"/>
                </a:solidFill>
                <a:latin typeface="Calibri" panose="020F0502020204030204" pitchFamily="34" charset="0"/>
                <a:ea typeface="Times New Roman" panose="02020603050405020304" pitchFamily="18" charset="0"/>
                <a:cs typeface="Calibri" panose="020F0502020204030204" pitchFamily="34" charset="0"/>
              </a:rPr>
              <a:t>What does home mean to you?</a:t>
            </a:r>
          </a:p>
          <a:p>
            <a:endParaRPr lang="en-US" sz="2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en-US" sz="2900" b="1" dirty="0">
                <a:solidFill>
                  <a:srgbClr val="000000"/>
                </a:solidFill>
                <a:latin typeface="Calibri" panose="020F0502020204030204" pitchFamily="34" charset="0"/>
                <a:ea typeface="Calibri" panose="020F0502020204030204" pitchFamily="34" charset="0"/>
                <a:cs typeface="Calibri" panose="020F0502020204030204" pitchFamily="34" charset="0"/>
              </a:rPr>
              <a:t>How did you like it?</a:t>
            </a:r>
          </a:p>
          <a:p>
            <a:r>
              <a:rPr lang="en-US" sz="2900" b="1" dirty="0">
                <a:solidFill>
                  <a:srgbClr val="000000"/>
                </a:solidFill>
                <a:latin typeface="Calibri" panose="020F0502020204030204" pitchFamily="34" charset="0"/>
                <a:ea typeface="Calibri" panose="020F0502020204030204" pitchFamily="34" charset="0"/>
                <a:cs typeface="Calibri" panose="020F0502020204030204" pitchFamily="34" charset="0"/>
              </a:rPr>
              <a:t>Can you see it building connections and community?</a:t>
            </a:r>
            <a:endParaRPr lang="en-US" sz="2900" b="1" dirty="0">
              <a:solidFill>
                <a:schemeClr val="tx1"/>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1FC11D9D-826E-4B96-ADA9-25B060093734}"/>
              </a:ext>
            </a:extLst>
          </p:cNvPr>
          <p:cNvSpPr>
            <a:spLocks noGrp="1"/>
          </p:cNvSpPr>
          <p:nvPr>
            <p:ph type="sldNum" sz="quarter" idx="12"/>
          </p:nvPr>
        </p:nvSpPr>
        <p:spPr/>
        <p:txBody>
          <a:bodyPr/>
          <a:lstStyle/>
          <a:p>
            <a:pPr>
              <a:defRPr/>
            </a:pPr>
            <a:fld id="{BDADFD15-24D4-4B4F-8C71-F432443F26F0}" type="slidenum">
              <a:rPr lang="en-US" smtClean="0"/>
              <a:pPr>
                <a:defRPr/>
              </a:pPr>
              <a:t>16</a:t>
            </a:fld>
            <a:endParaRPr lang="en-US" dirty="0"/>
          </a:p>
        </p:txBody>
      </p:sp>
    </p:spTree>
    <p:extLst>
      <p:ext uri="{BB962C8B-B14F-4D97-AF65-F5344CB8AC3E}">
        <p14:creationId xmlns:p14="http://schemas.microsoft.com/office/powerpoint/2010/main" val="3221754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A8F4D-417D-4134-B522-176A6C4B3F91}"/>
              </a:ext>
            </a:extLst>
          </p:cNvPr>
          <p:cNvSpPr>
            <a:spLocks noGrp="1"/>
          </p:cNvSpPr>
          <p:nvPr>
            <p:ph type="title"/>
          </p:nvPr>
        </p:nvSpPr>
        <p:spPr>
          <a:xfrm>
            <a:off x="609599" y="609600"/>
            <a:ext cx="6347713" cy="838200"/>
          </a:xfrm>
        </p:spPr>
        <p:txBody>
          <a:bodyPr>
            <a:normAutofit/>
          </a:bodyPr>
          <a:lstStyle/>
          <a:p>
            <a:pPr algn="ctr"/>
            <a:r>
              <a:rPr lang="en-US" dirty="0"/>
              <a:t> </a:t>
            </a:r>
            <a:r>
              <a:rPr lang="en-US" b="1" dirty="0">
                <a:solidFill>
                  <a:schemeClr val="tx1"/>
                </a:solidFill>
                <a:latin typeface="Calibri" panose="020F0502020204030204" pitchFamily="34" charset="0"/>
              </a:rPr>
              <a:t>MBS in Action</a:t>
            </a:r>
            <a:endParaRPr lang="en-US" dirty="0"/>
          </a:p>
        </p:txBody>
      </p:sp>
      <p:sp>
        <p:nvSpPr>
          <p:cNvPr id="3" name="Content Placeholder 2">
            <a:extLst>
              <a:ext uri="{FF2B5EF4-FFF2-40B4-BE49-F238E27FC236}">
                <a16:creationId xmlns:a16="http://schemas.microsoft.com/office/drawing/2014/main" id="{75A3D4D9-59E2-42F9-A8BB-E2735D44AEBC}"/>
              </a:ext>
            </a:extLst>
          </p:cNvPr>
          <p:cNvSpPr>
            <a:spLocks noGrp="1"/>
          </p:cNvSpPr>
          <p:nvPr>
            <p:ph idx="1"/>
          </p:nvPr>
        </p:nvSpPr>
        <p:spPr>
          <a:xfrm>
            <a:off x="609598" y="1447800"/>
            <a:ext cx="8229601" cy="4593563"/>
          </a:xfrm>
        </p:spPr>
        <p:txBody>
          <a:bodyPr>
            <a:normAutofit/>
          </a:bodyPr>
          <a:lstStyle/>
          <a:p>
            <a:r>
              <a:rPr lang="en-US" sz="2400" dirty="0">
                <a:solidFill>
                  <a:srgbClr val="000000"/>
                </a:solidFill>
                <a:latin typeface="Calibri" panose="020F0502020204030204" pitchFamily="34" charset="0"/>
                <a:cs typeface="Calibri" panose="020F0502020204030204" pitchFamily="34" charset="0"/>
              </a:rPr>
              <a:t>Learn It- </a:t>
            </a:r>
          </a:p>
          <a:p>
            <a:pPr lvl="1"/>
            <a:r>
              <a:rPr lang="en-US" sz="2200" dirty="0">
                <a:solidFill>
                  <a:srgbClr val="000000"/>
                </a:solidFill>
                <a:latin typeface="Calibri" panose="020F0502020204030204" pitchFamily="34" charset="0"/>
                <a:cs typeface="Calibri" panose="020F0502020204030204" pitchFamily="34" charset="0"/>
              </a:rPr>
              <a:t>Facilitator talks about activity</a:t>
            </a:r>
          </a:p>
          <a:p>
            <a:r>
              <a:rPr lang="en-US" sz="2400" dirty="0">
                <a:solidFill>
                  <a:srgbClr val="000000"/>
                </a:solidFill>
                <a:latin typeface="Calibri" panose="020F0502020204030204" pitchFamily="34" charset="0"/>
                <a:cs typeface="Calibri" panose="020F0502020204030204" pitchFamily="34" charset="0"/>
              </a:rPr>
              <a:t>Like it? </a:t>
            </a:r>
          </a:p>
          <a:p>
            <a:pPr lvl="1"/>
            <a:r>
              <a:rPr lang="en-US" sz="2200" dirty="0">
                <a:solidFill>
                  <a:srgbClr val="000000"/>
                </a:solidFill>
                <a:latin typeface="Calibri" panose="020F0502020204030204" pitchFamily="34" charset="0"/>
                <a:cs typeface="Calibri" panose="020F0502020204030204" pitchFamily="34" charset="0"/>
              </a:rPr>
              <a:t>Go around the room</a:t>
            </a:r>
          </a:p>
          <a:p>
            <a:pPr lvl="1"/>
            <a:r>
              <a:rPr lang="en-US" sz="2200" dirty="0">
                <a:solidFill>
                  <a:srgbClr val="000000"/>
                </a:solidFill>
                <a:latin typeface="Calibri" panose="020F0502020204030204" pitchFamily="34" charset="0"/>
                <a:cs typeface="Calibri" panose="020F0502020204030204" pitchFamily="34" charset="0"/>
              </a:rPr>
              <a:t>Thumbs up or thumbs down</a:t>
            </a:r>
          </a:p>
          <a:p>
            <a:r>
              <a:rPr lang="en-US" sz="2400" dirty="0">
                <a:solidFill>
                  <a:srgbClr val="000000"/>
                </a:solidFill>
                <a:latin typeface="Calibri" panose="020F0502020204030204" pitchFamily="34" charset="0"/>
                <a:cs typeface="Calibri" panose="020F0502020204030204" pitchFamily="34" charset="0"/>
              </a:rPr>
              <a:t>Try it </a:t>
            </a:r>
          </a:p>
          <a:p>
            <a:pPr lvl="1"/>
            <a:r>
              <a:rPr lang="en-US" sz="2200" dirty="0">
                <a:solidFill>
                  <a:schemeClr val="tx1"/>
                </a:solidFill>
                <a:latin typeface="Calibri" panose="020F0502020204030204" pitchFamily="34" charset="0"/>
                <a:cs typeface="Calibri" panose="020F0502020204030204" pitchFamily="34" charset="0"/>
              </a:rPr>
              <a:t>Would you try journaling at home? </a:t>
            </a:r>
            <a:endParaRPr lang="en-US" sz="2200" dirty="0">
              <a:solidFill>
                <a:srgbClr val="000000"/>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1FC11D9D-826E-4B96-ADA9-25B060093734}"/>
              </a:ext>
            </a:extLst>
          </p:cNvPr>
          <p:cNvSpPr>
            <a:spLocks noGrp="1"/>
          </p:cNvSpPr>
          <p:nvPr>
            <p:ph type="sldNum" sz="quarter" idx="12"/>
          </p:nvPr>
        </p:nvSpPr>
        <p:spPr/>
        <p:txBody>
          <a:bodyPr/>
          <a:lstStyle/>
          <a:p>
            <a:pPr>
              <a:defRPr/>
            </a:pPr>
            <a:fld id="{BDADFD15-24D4-4B4F-8C71-F432443F26F0}" type="slidenum">
              <a:rPr lang="en-US" smtClean="0"/>
              <a:pPr>
                <a:defRPr/>
              </a:pPr>
              <a:t>17</a:t>
            </a:fld>
            <a:endParaRPr lang="en-US" dirty="0"/>
          </a:p>
        </p:txBody>
      </p:sp>
      <p:pic>
        <p:nvPicPr>
          <p:cNvPr id="6" name="Picture 5" descr="Like icon and dislike. Thumbs up and thumbs down. Black color. Modern concept. Linear stroke style. Simple stroke outline thin line design. Vector icons set Like icon and dislike. Thumbs up and thumbs down. Black color. Modern feedback concept. Linear stroke style. Simple stroke outline thin line design. Vector icons set thumbs down stock illustration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2742661"/>
            <a:ext cx="1200150" cy="967284"/>
          </a:xfrm>
          <a:prstGeom prst="rect">
            <a:avLst/>
          </a:prstGeom>
          <a:noFill/>
          <a:ln>
            <a:noFill/>
          </a:ln>
        </p:spPr>
      </p:pic>
    </p:spTree>
    <p:extLst>
      <p:ext uri="{BB962C8B-B14F-4D97-AF65-F5344CB8AC3E}">
        <p14:creationId xmlns:p14="http://schemas.microsoft.com/office/powerpoint/2010/main" val="2596307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F8A1C9-09F7-4E4A-9CD3-69282C5E8946}" type="slidenum">
              <a:rPr lang="en-US" smtClean="0"/>
              <a:pPr>
                <a:defRPr/>
              </a:pPr>
              <a:t>18</a:t>
            </a:fld>
            <a:endParaRPr lang="en-US" dirty="0"/>
          </a:p>
        </p:txBody>
      </p:sp>
      <p:sp>
        <p:nvSpPr>
          <p:cNvPr id="3" name="Rectangle 2"/>
          <p:cNvSpPr/>
          <p:nvPr/>
        </p:nvSpPr>
        <p:spPr>
          <a:xfrm>
            <a:off x="1096206" y="808565"/>
            <a:ext cx="7666794" cy="5394297"/>
          </a:xfrm>
          <a:prstGeom prst="rect">
            <a:avLst/>
          </a:prstGeom>
        </p:spPr>
        <p:txBody>
          <a:bodyPr wrap="square">
            <a:spAutoFit/>
          </a:bodyPr>
          <a:lstStyle/>
          <a:p>
            <a:pPr marL="342900" marR="0" lvl="0" indent="-342900" fontAlgn="base">
              <a:lnSpc>
                <a:spcPct val="107000"/>
              </a:lnSpc>
              <a:spcBef>
                <a:spcPts val="0"/>
              </a:spcBef>
              <a:spcAft>
                <a:spcPts val="0"/>
              </a:spcAft>
              <a:buFont typeface="+mj-lt"/>
              <a:buAutoNum type="arabicPeriod"/>
            </a:pPr>
            <a:endParaRPr lang="en-US" sz="1300"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R="0" lvl="0" fontAlgn="base">
              <a:lnSpc>
                <a:spcPct val="107000"/>
              </a:lnSpc>
              <a:spcBef>
                <a:spcPts val="0"/>
              </a:spcBef>
              <a:spcAft>
                <a:spcPts val="0"/>
              </a:spcAft>
            </a:pPr>
            <a:r>
              <a:rPr lang="en-US" sz="13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MBS Participant </a:t>
            </a:r>
            <a:r>
              <a:rPr lang="en-US" sz="2800" b="1" dirty="0">
                <a:latin typeface="Calibri" panose="020F0502020204030204" pitchFamily="34" charset="0"/>
                <a:ea typeface="Times New Roman" panose="02020603050405020304" pitchFamily="18" charset="0"/>
                <a:cs typeface="Calibri" panose="020F0502020204030204" pitchFamily="34" charset="0"/>
              </a:rPr>
              <a:t>Evaluation</a:t>
            </a:r>
            <a:r>
              <a:rPr lang="en-US" sz="2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p>
          <a:p>
            <a:pPr marR="0" lvl="0" fontAlgn="base">
              <a:lnSpc>
                <a:spcPct val="107000"/>
              </a:lnSpc>
              <a:spcBef>
                <a:spcPts val="0"/>
              </a:spcBef>
              <a:spcAft>
                <a:spcPts val="0"/>
              </a:spcAft>
            </a:pPr>
            <a:endParaRPr lang="en-US" sz="1300"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fontAlgn="base">
              <a:lnSpc>
                <a:spcPct val="107000"/>
              </a:lnSpc>
              <a:spcBef>
                <a:spcPts val="0"/>
              </a:spcBef>
              <a:spcAft>
                <a:spcPts val="0"/>
              </a:spcAft>
              <a:buFont typeface="+mj-lt"/>
              <a:buAutoNum type="arabicPeriod"/>
            </a:pPr>
            <a:endParaRPr lang="en-US" sz="1300"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fontAlgn="base">
              <a:lnSpc>
                <a:spcPct val="107000"/>
              </a:lnSpc>
              <a:spcBef>
                <a:spcPts val="0"/>
              </a:spcBef>
              <a:spcAft>
                <a:spcPts val="0"/>
              </a:spcAft>
              <a:buFont typeface="+mj-lt"/>
              <a:buAutoNum type="arabicPeriod"/>
            </a:pPr>
            <a:r>
              <a:rPr lang="en-US" sz="15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What did you most enjoy about participating in the Mind, Body, Spirit Program?</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mj-lt"/>
              <a:buAutoNum type="arabicPeriod"/>
            </a:pPr>
            <a:r>
              <a:rPr lang="en-US" sz="15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Did the Mind, Body, Spirit group experience meet your expectations? </a:t>
            </a:r>
          </a:p>
          <a:p>
            <a:pPr marL="342900" marR="0" lvl="0" indent="-342900" fontAlgn="base">
              <a:lnSpc>
                <a:spcPct val="107000"/>
              </a:lnSpc>
              <a:spcBef>
                <a:spcPts val="0"/>
              </a:spcBef>
              <a:spcAft>
                <a:spcPts val="0"/>
              </a:spcAft>
              <a:buFont typeface="+mj-lt"/>
              <a:buAutoNum type="arabicPeriod"/>
            </a:pPr>
            <a:r>
              <a:rPr lang="en-US" sz="15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Would you recommend MBS to your friends and people in the community? (circle one):</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5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What are your thoughts about the format of the sessions: Learn it, Like it, and Try it? </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5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Please select your top three MBS sessions (circle three): </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5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Why did you select the three above?</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500" dirty="0">
                <a:solidFill>
                  <a:srgbClr val="000000"/>
                </a:solidFill>
                <a:latin typeface="Calibri" panose="020F0502020204030204" pitchFamily="34" charset="0"/>
                <a:ea typeface="Times New Roman" panose="02020603050405020304" pitchFamily="18" charset="0"/>
                <a:cs typeface="Calibri" panose="020F0502020204030204" pitchFamily="34" charset="0"/>
              </a:rPr>
              <a:t>We ask the following 3 questions to measure feelings of loneliness or isolation. </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mj-lt"/>
              <a:buAutoNum type="arabicPeriod" startAt="6"/>
            </a:pPr>
            <a:r>
              <a:rPr lang="en-US" sz="15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How often do you feel that you lack companionship?  (circle one):</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mj-lt"/>
              <a:buAutoNum type="arabicPeriod" startAt="7"/>
            </a:pPr>
            <a:r>
              <a:rPr lang="en-US" sz="15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How often do you feel left out? (circle one):</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mj-lt"/>
              <a:buAutoNum type="arabicPeriod" startAt="8"/>
            </a:pPr>
            <a:r>
              <a:rPr lang="en-US" sz="15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How often do you feel isolated from others? (circle one):</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500" dirty="0">
                <a:solidFill>
                  <a:srgbClr val="000000"/>
                </a:solidFill>
                <a:latin typeface="Calibri" panose="020F0502020204030204" pitchFamily="34" charset="0"/>
                <a:ea typeface="Times New Roman" panose="02020603050405020304" pitchFamily="18" charset="0"/>
                <a:cs typeface="Calibri" panose="020F0502020204030204" pitchFamily="34" charset="0"/>
              </a:rPr>
              <a:t>1-Hardly ever </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500" dirty="0">
                <a:solidFill>
                  <a:srgbClr val="000000"/>
                </a:solidFill>
                <a:latin typeface="Calibri" panose="020F0502020204030204" pitchFamily="34" charset="0"/>
                <a:ea typeface="Times New Roman" panose="02020603050405020304" pitchFamily="18" charset="0"/>
                <a:cs typeface="Calibri" panose="020F0502020204030204" pitchFamily="34" charset="0"/>
              </a:rPr>
              <a:t>2-Some of the time </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500" dirty="0">
                <a:solidFill>
                  <a:srgbClr val="000000"/>
                </a:solidFill>
                <a:latin typeface="Calibri" panose="020F0502020204030204" pitchFamily="34" charset="0"/>
                <a:ea typeface="Times New Roman" panose="02020603050405020304" pitchFamily="18" charset="0"/>
                <a:cs typeface="Calibri" panose="020F0502020204030204" pitchFamily="34" charset="0"/>
              </a:rPr>
              <a:t>3-Often</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mj-lt"/>
              <a:buAutoNum type="arabicPeriod" startAt="9"/>
            </a:pPr>
            <a:r>
              <a:rPr lang="en-US" sz="15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Would you participate in MBS again? (circle one)</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mj-lt"/>
              <a:buAutoNum type="arabicPeriod" startAt="10"/>
            </a:pPr>
            <a:r>
              <a:rPr lang="en-US" sz="15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Share your thoughts on some ways to get others to participate in MBS. </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mj-lt"/>
              <a:buAutoNum type="arabicPeriod" startAt="11"/>
            </a:pPr>
            <a:r>
              <a:rPr lang="en-US" sz="15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If you could change something about MBS, what would it be:</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mj-lt"/>
              <a:buAutoNum type="arabicPeriod" startAt="10"/>
            </a:pPr>
            <a:r>
              <a:rPr lang="en-US" sz="15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Please provide any additional feedback for us to improve MBS in the future.</a:t>
            </a:r>
            <a:endParaRPr lang="en-US" sz="15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8649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A8F4D-417D-4134-B522-176A6C4B3F91}"/>
              </a:ext>
            </a:extLst>
          </p:cNvPr>
          <p:cNvSpPr>
            <a:spLocks noGrp="1"/>
          </p:cNvSpPr>
          <p:nvPr>
            <p:ph type="title"/>
          </p:nvPr>
        </p:nvSpPr>
        <p:spPr>
          <a:xfrm>
            <a:off x="609599" y="609600"/>
            <a:ext cx="7467601" cy="838200"/>
          </a:xfrm>
        </p:spPr>
        <p:txBody>
          <a:bodyPr>
            <a:normAutofit/>
          </a:bodyPr>
          <a:lstStyle/>
          <a:p>
            <a:pPr algn="r"/>
            <a:r>
              <a:rPr lang="en-US" dirty="0">
                <a:solidFill>
                  <a:schemeClr val="tx1"/>
                </a:solidFill>
                <a:latin typeface="Calibri" panose="020F0502020204030204" pitchFamily="34" charset="0"/>
                <a:cs typeface="Calibri" panose="020F0502020204030204" pitchFamily="34" charset="0"/>
              </a:rPr>
              <a:t> </a:t>
            </a:r>
            <a:r>
              <a:rPr lang="en-US" b="1" dirty="0">
                <a:solidFill>
                  <a:schemeClr val="tx1"/>
                </a:solidFill>
                <a:latin typeface="Calibri" panose="020F0502020204030204" pitchFamily="34" charset="0"/>
                <a:cs typeface="Calibri" panose="020F0502020204030204" pitchFamily="34" charset="0"/>
              </a:rPr>
              <a:t>Participant Feedback- Waltham</a:t>
            </a:r>
          </a:p>
        </p:txBody>
      </p:sp>
      <p:sp>
        <p:nvSpPr>
          <p:cNvPr id="3" name="Content Placeholder 2">
            <a:extLst>
              <a:ext uri="{FF2B5EF4-FFF2-40B4-BE49-F238E27FC236}">
                <a16:creationId xmlns:a16="http://schemas.microsoft.com/office/drawing/2014/main" id="{75A3D4D9-59E2-42F9-A8BB-E2735D44AEBC}"/>
              </a:ext>
            </a:extLst>
          </p:cNvPr>
          <p:cNvSpPr>
            <a:spLocks noGrp="1"/>
          </p:cNvSpPr>
          <p:nvPr>
            <p:ph idx="1"/>
          </p:nvPr>
        </p:nvSpPr>
        <p:spPr>
          <a:xfrm>
            <a:off x="609599" y="1143000"/>
            <a:ext cx="8023173" cy="5263487"/>
          </a:xfrm>
        </p:spPr>
        <p:txBody>
          <a:bodyPr>
            <a:normAutofit fontScale="92500" lnSpcReduction="10000"/>
          </a:bodyPr>
          <a:lstStyle/>
          <a:p>
            <a:pPr marL="0"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solidFill>
                  <a:schemeClr val="tx1"/>
                </a:solidFill>
                <a:latin typeface="Calibri" panose="020F0502020204030204" pitchFamily="34" charset="0"/>
                <a:cs typeface="Calibri" panose="020F0502020204030204" pitchFamily="34" charset="0"/>
              </a:rPr>
              <a:t>“Thank you for the many hours of hard work you and your team put into giving this course called “ Mind, body spirit”. I think the topics were diverse and offered something to each participant. I appreciated the recordings, the web site addresses and the information covered by each presenter. It is so good to just listen and know the information will be sent later by email.”</a:t>
            </a:r>
          </a:p>
          <a:p>
            <a:pPr marL="0" marR="0">
              <a:lnSpc>
                <a:spcPct val="107000"/>
              </a:lnSpc>
              <a:spcBef>
                <a:spcPts val="0"/>
              </a:spcBef>
              <a:spcAft>
                <a:spcPts val="0"/>
              </a:spcAft>
            </a:pPr>
            <a:endParaRPr lang="en-US" sz="2000" dirty="0">
              <a:solidFill>
                <a:schemeClr val="tx1"/>
              </a:solidFill>
              <a:latin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2000" dirty="0">
                <a:solidFill>
                  <a:schemeClr val="tx1"/>
                </a:solidFill>
                <a:latin typeface="Calibri" panose="020F0502020204030204" pitchFamily="34" charset="0"/>
                <a:cs typeface="Calibri" panose="020F0502020204030204" pitchFamily="34" charset="0"/>
              </a:rPr>
              <a:t>“We had a diverse group of participants and I would like to hear their experiences of facing discrimination or everyday issues. …Again the cultural diversity of the class was a valuable asset for understanding others in the group.”</a:t>
            </a:r>
          </a:p>
          <a:p>
            <a:pPr marL="0" marR="0">
              <a:lnSpc>
                <a:spcPct val="107000"/>
              </a:lnSpc>
              <a:spcBef>
                <a:spcPts val="0"/>
              </a:spcBef>
              <a:spcAft>
                <a:spcPts val="0"/>
              </a:spcAft>
            </a:pPr>
            <a:endParaRPr lang="en-US" sz="2000" dirty="0">
              <a:solidFill>
                <a:schemeClr val="tx1"/>
              </a:solidFill>
              <a:latin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2000" dirty="0">
                <a:solidFill>
                  <a:schemeClr val="tx1"/>
                </a:solidFill>
                <a:latin typeface="Calibri" panose="020F0502020204030204" pitchFamily="34" charset="0"/>
                <a:cs typeface="Calibri" panose="020F0502020204030204" pitchFamily="34" charset="0"/>
              </a:rPr>
              <a:t>“I have made contact and we’ll go for a walk, when we have a chance. Good job”</a:t>
            </a:r>
          </a:p>
          <a:p>
            <a:pPr marL="0" marR="0">
              <a:lnSpc>
                <a:spcPct val="107000"/>
              </a:lnSpc>
              <a:spcBef>
                <a:spcPts val="0"/>
              </a:spcBef>
              <a:spcAft>
                <a:spcPts val="0"/>
              </a:spcAft>
            </a:pPr>
            <a:r>
              <a:rPr lang="en-US" sz="2000">
                <a:solidFill>
                  <a:schemeClr val="tx1"/>
                </a:solidFill>
                <a:latin typeface="Calibri" panose="020F0502020204030204" pitchFamily="34" charset="0"/>
                <a:cs typeface="Calibri" panose="020F0502020204030204" pitchFamily="34" charset="0"/>
              </a:rPr>
              <a:t>“This </a:t>
            </a:r>
            <a:r>
              <a:rPr lang="en-US" sz="2000" dirty="0">
                <a:solidFill>
                  <a:schemeClr val="tx1"/>
                </a:solidFill>
                <a:latin typeface="Calibri" panose="020F0502020204030204" pitchFamily="34" charset="0"/>
                <a:cs typeface="Calibri" panose="020F0502020204030204" pitchFamily="34" charset="0"/>
              </a:rPr>
              <a:t>program covered a lot about Mind, Body, Spirit. I think I get lot. I take notes, and I can practice later for the yoga, and the meditation. And also for the history part; I also like that – that was interesting.– about 3 tools for meditation – that is simple and clear, and we can practice every day.”</a:t>
            </a:r>
          </a:p>
          <a:p>
            <a:endPar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FC11D9D-826E-4B96-ADA9-25B060093734}"/>
              </a:ext>
            </a:extLst>
          </p:cNvPr>
          <p:cNvSpPr>
            <a:spLocks noGrp="1"/>
          </p:cNvSpPr>
          <p:nvPr>
            <p:ph type="sldNum" sz="quarter" idx="12"/>
          </p:nvPr>
        </p:nvSpPr>
        <p:spPr/>
        <p:txBody>
          <a:bodyPr/>
          <a:lstStyle/>
          <a:p>
            <a:pPr>
              <a:defRPr/>
            </a:pPr>
            <a:fld id="{BDADFD15-24D4-4B4F-8C71-F432443F26F0}" type="slidenum">
              <a:rPr lang="en-US" smtClean="0"/>
              <a:pPr>
                <a:defRPr/>
              </a:pPr>
              <a:t>19</a:t>
            </a:fld>
            <a:endParaRPr lang="en-US" dirty="0"/>
          </a:p>
        </p:txBody>
      </p:sp>
    </p:spTree>
    <p:extLst>
      <p:ext uri="{BB962C8B-B14F-4D97-AF65-F5344CB8AC3E}">
        <p14:creationId xmlns:p14="http://schemas.microsoft.com/office/powerpoint/2010/main" val="1314779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6207" y="624110"/>
            <a:ext cx="7438194" cy="976090"/>
          </a:xfrm>
        </p:spPr>
        <p:txBody>
          <a:bodyPr>
            <a:normAutofit/>
          </a:bodyPr>
          <a:lstStyle/>
          <a:p>
            <a:pPr algn="ctr"/>
            <a:r>
              <a:rPr lang="en-US" b="1" dirty="0">
                <a:solidFill>
                  <a:srgbClr val="000000"/>
                </a:solidFill>
                <a:effectLst/>
                <a:latin typeface="Calibri" panose="020F0502020204030204" pitchFamily="34" charset="0"/>
                <a:cs typeface="Calibri" panose="020F0502020204030204" pitchFamily="34" charset="0"/>
              </a:rPr>
              <a:t>Why MBS?</a:t>
            </a:r>
          </a:p>
        </p:txBody>
      </p:sp>
      <p:sp>
        <p:nvSpPr>
          <p:cNvPr id="2" name="Content Placeholder 1"/>
          <p:cNvSpPr>
            <a:spLocks noGrp="1"/>
          </p:cNvSpPr>
          <p:nvPr>
            <p:ph idx="1"/>
          </p:nvPr>
        </p:nvSpPr>
        <p:spPr>
          <a:xfrm>
            <a:off x="1096207" y="1600200"/>
            <a:ext cx="7438194" cy="4952999"/>
          </a:xfrm>
        </p:spPr>
        <p:txBody>
          <a:bodyPr>
            <a:normAutofit/>
          </a:bodyPr>
          <a:lstStyle/>
          <a:p>
            <a:pPr marL="0" lvl="0" indent="0">
              <a:buNone/>
            </a:pPr>
            <a:endParaRPr lang="en-US" sz="2000" dirty="0">
              <a:solidFill>
                <a:srgbClr val="000000"/>
              </a:solidFill>
              <a:latin typeface="Calibri" panose="020F0502020204030204" pitchFamily="34" charset="0"/>
              <a:cs typeface="Calibri" panose="020F0502020204030204" pitchFamily="34" charset="0"/>
            </a:endParaRPr>
          </a:p>
          <a:p>
            <a:r>
              <a:rPr lang="en-US" sz="2000" dirty="0">
                <a:solidFill>
                  <a:schemeClr val="tx1"/>
                </a:solidFill>
                <a:latin typeface="Calibri" panose="020F0502020204030204" pitchFamily="34" charset="0"/>
                <a:cs typeface="Calibri" panose="020F0502020204030204" pitchFamily="34" charset="0"/>
              </a:rPr>
              <a:t>MBS is a 6 week program designed to reduce isolation and increase connection among older adults</a:t>
            </a:r>
          </a:p>
          <a:p>
            <a:r>
              <a:rPr lang="en-US" sz="2000" dirty="0">
                <a:solidFill>
                  <a:schemeClr val="tx1"/>
                </a:solidFill>
                <a:latin typeface="Calibri" panose="020F0502020204030204" pitchFamily="34" charset="0"/>
                <a:cs typeface="Calibri" panose="020F0502020204030204" pitchFamily="34" charset="0"/>
              </a:rPr>
              <a:t>It started in 2021 through Waltham Connections for Healthy Aging (Connections) and replicated in Wareham the next year</a:t>
            </a:r>
          </a:p>
          <a:p>
            <a:pPr lvl="0"/>
            <a:r>
              <a:rPr lang="en-US" sz="2000" dirty="0">
                <a:solidFill>
                  <a:srgbClr val="000000"/>
                </a:solidFill>
                <a:latin typeface="Calibri" panose="020F0502020204030204" pitchFamily="34" charset="0"/>
                <a:cs typeface="Calibri" panose="020F0502020204030204" pitchFamily="34" charset="0"/>
              </a:rPr>
              <a:t>Connections is a coalition of older adult activists, public and private agencies, including JF&amp;CS, Waltham COA, Healthy Waltham, Brandeis, etc.</a:t>
            </a:r>
          </a:p>
          <a:p>
            <a:pPr lvl="0"/>
            <a:r>
              <a:rPr lang="en-US" sz="2000" dirty="0">
                <a:solidFill>
                  <a:srgbClr val="000000"/>
                </a:solidFill>
                <a:latin typeface="Calibri" panose="020F0502020204030204" pitchFamily="34" charset="0"/>
                <a:cs typeface="Calibri" panose="020F0502020204030204" pitchFamily="34" charset="0"/>
              </a:rPr>
              <a:t>During the pandemic, Connections continued to meet virtually and plan for ways for older adults to come together</a:t>
            </a:r>
          </a:p>
          <a:p>
            <a:endParaRPr lang="en-US" sz="2400"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BDADFD15-24D4-4B4F-8C71-F432443F26F0}" type="slidenum">
              <a:rPr lang="en-US" smtClean="0"/>
              <a:pPr>
                <a:defRPr/>
              </a:pPr>
              <a:t>2</a:t>
            </a:fld>
            <a:endParaRPr lang="en-US" dirty="0"/>
          </a:p>
        </p:txBody>
      </p:sp>
    </p:spTree>
    <p:extLst>
      <p:ext uri="{BB962C8B-B14F-4D97-AF65-F5344CB8AC3E}">
        <p14:creationId xmlns:p14="http://schemas.microsoft.com/office/powerpoint/2010/main" val="2234119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F8A1C9-09F7-4E4A-9CD3-69282C5E8946}" type="slidenum">
              <a:rPr lang="en-US" smtClean="0"/>
              <a:pPr>
                <a:defRPr/>
              </a:pPr>
              <a:t>20</a:t>
            </a:fld>
            <a:endParaRPr lang="en-US" dirty="0"/>
          </a:p>
        </p:txBody>
      </p:sp>
      <p:sp>
        <p:nvSpPr>
          <p:cNvPr id="3" name="Rectangle 2"/>
          <p:cNvSpPr/>
          <p:nvPr/>
        </p:nvSpPr>
        <p:spPr>
          <a:xfrm>
            <a:off x="511228" y="787783"/>
            <a:ext cx="8831966" cy="5414752"/>
          </a:xfrm>
          <a:prstGeom prst="rect">
            <a:avLst/>
          </a:prstGeom>
        </p:spPr>
        <p:txBody>
          <a:bodyPr wrap="square">
            <a:spAutoFit/>
          </a:bodyPr>
          <a:lstStyle/>
          <a:p>
            <a:pPr marL="342900" marR="0" lvl="0" indent="-342900" fontAlgn="base">
              <a:lnSpc>
                <a:spcPct val="107000"/>
              </a:lnSpc>
              <a:spcBef>
                <a:spcPts val="0"/>
              </a:spcBef>
              <a:spcAft>
                <a:spcPts val="0"/>
              </a:spcAft>
              <a:buFont typeface="+mj-lt"/>
              <a:buAutoNum type="arabicPeriod"/>
            </a:pPr>
            <a:endParaRPr lang="en-US" sz="1300"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R="0" lvl="0" fontAlgn="base">
              <a:lnSpc>
                <a:spcPct val="107000"/>
              </a:lnSpc>
              <a:spcBef>
                <a:spcPts val="0"/>
              </a:spcBef>
              <a:spcAft>
                <a:spcPts val="0"/>
              </a:spcAft>
            </a:pPr>
            <a:r>
              <a:rPr lang="en-US" sz="13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MBS Participant </a:t>
            </a:r>
            <a:r>
              <a:rPr lang="en-US" sz="2800" b="1" dirty="0">
                <a:latin typeface="Calibri" panose="020F0502020204030204" pitchFamily="34" charset="0"/>
                <a:ea typeface="Times New Roman" panose="02020603050405020304" pitchFamily="18" charset="0"/>
                <a:cs typeface="Calibri" panose="020F0502020204030204" pitchFamily="34" charset="0"/>
              </a:rPr>
              <a:t>Evaluation</a:t>
            </a:r>
            <a:r>
              <a:rPr lang="en-US" sz="2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Waltham</a:t>
            </a:r>
          </a:p>
          <a:p>
            <a:pPr marR="0" lvl="0" fontAlgn="base">
              <a:lnSpc>
                <a:spcPct val="107000"/>
              </a:lnSpc>
              <a:spcBef>
                <a:spcPts val="0"/>
              </a:spcBef>
              <a:spcAft>
                <a:spcPts val="0"/>
              </a:spcAft>
            </a:pPr>
            <a:endParaRPr lang="en-US" sz="1300"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fontAlgn="base">
              <a:lnSpc>
                <a:spcPct val="107000"/>
              </a:lnSpc>
              <a:spcBef>
                <a:spcPts val="0"/>
              </a:spcBef>
              <a:spcAft>
                <a:spcPts val="0"/>
              </a:spcAft>
              <a:buFont typeface="+mj-lt"/>
              <a:buAutoNum type="arabicPeriod"/>
            </a:pPr>
            <a:endParaRPr lang="en-US" sz="1300"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R="0" lvl="0" fontAlgn="base">
              <a:lnSpc>
                <a:spcPct val="107000"/>
              </a:lnSpc>
              <a:spcBef>
                <a:spcPts val="0"/>
              </a:spcBef>
              <a:spcAft>
                <a:spcPts val="0"/>
              </a:spcAft>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What did you most enjoy about participating in the Mind, Body, Spirit Program?</a:t>
            </a:r>
          </a:p>
          <a:p>
            <a:pPr marL="285750" lvl="0" indent="-285750">
              <a:buFont typeface="Arial" panose="020B0604020202020204" pitchFamily="34" charset="0"/>
              <a:buChar char="•"/>
            </a:pPr>
            <a:r>
              <a:rPr lang="en-US" dirty="0">
                <a:latin typeface="Calibri" panose="020F0502020204030204" pitchFamily="34" charset="0"/>
                <a:cs typeface="Calibri" panose="020F0502020204030204" pitchFamily="34" charset="0"/>
              </a:rPr>
              <a:t>Facilitator was excellent, energetic and informative.</a:t>
            </a:r>
          </a:p>
          <a:p>
            <a:pPr marL="285750" lvl="0" indent="-285750">
              <a:buFont typeface="Arial" panose="020B0604020202020204" pitchFamily="34" charset="0"/>
              <a:buChar char="•"/>
            </a:pPr>
            <a:r>
              <a:rPr lang="en-US" dirty="0">
                <a:latin typeface="Calibri" panose="020F0502020204030204" pitchFamily="34" charset="0"/>
                <a:cs typeface="Calibri" panose="020F0502020204030204" pitchFamily="34" charset="0"/>
              </a:rPr>
              <a:t>Enjoyed the interactions, the people (speakers)</a:t>
            </a:r>
          </a:p>
          <a:p>
            <a:pPr marL="285750" lvl="0" indent="-285750">
              <a:buFont typeface="Arial" panose="020B0604020202020204" pitchFamily="34" charset="0"/>
              <a:buChar char="•"/>
            </a:pPr>
            <a:r>
              <a:rPr lang="en-US" dirty="0">
                <a:latin typeface="Calibri" panose="020F0502020204030204" pitchFamily="34" charset="0"/>
                <a:cs typeface="Calibri" panose="020F0502020204030204" pitchFamily="34" charset="0"/>
              </a:rPr>
              <a:t>Trying something new -people have to open their mind for 6 weeks</a:t>
            </a:r>
          </a:p>
          <a:p>
            <a:pPr marR="0" lvl="0">
              <a:lnSpc>
                <a:spcPct val="107000"/>
              </a:lnSpc>
              <a:spcBef>
                <a:spcPts val="0"/>
              </a:spcBef>
              <a:spcAft>
                <a:spcPts val="0"/>
              </a:spcAft>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What are your thoughts about the format of the sessions: Learn it, Like it, and Try it? </a:t>
            </a:r>
          </a:p>
          <a:p>
            <a:pPr marL="285750" lvl="0" indent="-285750">
              <a:buFont typeface="Arial" panose="020B0604020202020204" pitchFamily="34" charset="0"/>
              <a:buChar char="•"/>
            </a:pPr>
            <a:r>
              <a:rPr lang="en-US" dirty="0">
                <a:latin typeface="Calibri" panose="020F0502020204030204" pitchFamily="34" charset="0"/>
                <a:cs typeface="Calibri" panose="020F0502020204030204" pitchFamily="34" charset="0"/>
              </a:rPr>
              <a:t>It was good, try it was able to participate at home</a:t>
            </a:r>
          </a:p>
          <a:p>
            <a:pPr marL="285750" lvl="0" indent="-285750">
              <a:buFont typeface="Arial" panose="020B0604020202020204" pitchFamily="34" charset="0"/>
              <a:buChar char="•"/>
            </a:pPr>
            <a:r>
              <a:rPr lang="en-US" dirty="0">
                <a:latin typeface="Calibri" panose="020F0502020204030204" pitchFamily="34" charset="0"/>
                <a:cs typeface="Calibri" panose="020F0502020204030204" pitchFamily="34" charset="0"/>
              </a:rPr>
              <a:t>Built on itself - discuss stuff with self, lives alone, thinks about it after class (Try it)</a:t>
            </a:r>
          </a:p>
          <a:p>
            <a:pPr marL="285750" lvl="0" indent="-285750">
              <a:buFont typeface="Arial" panose="020B0604020202020204" pitchFamily="34" charset="0"/>
              <a:buChar char="•"/>
            </a:pPr>
            <a:r>
              <a:rPr lang="en-US" dirty="0">
                <a:latin typeface="Calibri" panose="020F0502020204030204" pitchFamily="34" charset="0"/>
                <a:cs typeface="Calibri" panose="020F0502020204030204" pitchFamily="34" charset="0"/>
              </a:rPr>
              <a:t>I liked it, especially with journaling, I’ve heard of it, but I’ve never taken the time, and think that’s the problem, you have to set a time for that, but I enjoyed the opportunity </a:t>
            </a:r>
          </a:p>
          <a:p>
            <a:pPr lvl="0"/>
            <a:r>
              <a:rPr lang="en-US" dirty="0">
                <a:latin typeface="Calibri" panose="020F0502020204030204" pitchFamily="34" charset="0"/>
                <a:cs typeface="Calibri" panose="020F0502020204030204" pitchFamily="34" charset="0"/>
              </a:rPr>
              <a:t>      of trying it, if I could fit it in</a:t>
            </a:r>
          </a:p>
          <a:p>
            <a:pPr marR="0" lvl="0" fontAlgn="base">
              <a:lnSpc>
                <a:spcPct val="107000"/>
              </a:lnSpc>
              <a:spcBef>
                <a:spcPts val="0"/>
              </a:spcBef>
              <a:spcAft>
                <a:spcPts val="0"/>
              </a:spcAft>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If you could change something about MBS, what would it be:</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Additional Sessions</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Continue to offer to COA</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More opportunities to socialize</a:t>
            </a:r>
          </a:p>
          <a:p>
            <a:pPr marR="0" lvl="0" fontAlgn="base">
              <a:lnSpc>
                <a:spcPct val="107000"/>
              </a:lnSpc>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5556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A8F4D-417D-4134-B522-176A6C4B3F91}"/>
              </a:ext>
            </a:extLst>
          </p:cNvPr>
          <p:cNvSpPr>
            <a:spLocks noGrp="1"/>
          </p:cNvSpPr>
          <p:nvPr>
            <p:ph type="title"/>
          </p:nvPr>
        </p:nvSpPr>
        <p:spPr>
          <a:xfrm>
            <a:off x="609599" y="304800"/>
            <a:ext cx="8153401" cy="1066800"/>
          </a:xfrm>
        </p:spPr>
        <p:txBody>
          <a:bodyPr>
            <a:normAutofit/>
          </a:bodyPr>
          <a:lstStyle/>
          <a:p>
            <a:pPr algn="ctr"/>
            <a:r>
              <a:rPr lang="en-US" sz="3200" b="1" dirty="0">
                <a:solidFill>
                  <a:schemeClr val="tx1"/>
                </a:solidFill>
                <a:latin typeface="Calibri" panose="020F0502020204030204" pitchFamily="34" charset="0"/>
              </a:rPr>
              <a:t>	Journaling Feedback from </a:t>
            </a:r>
            <a:br>
              <a:rPr lang="en-US" sz="3200" b="1" dirty="0">
                <a:solidFill>
                  <a:schemeClr val="tx1"/>
                </a:solidFill>
                <a:latin typeface="Calibri" panose="020F0502020204030204" pitchFamily="34" charset="0"/>
              </a:rPr>
            </a:br>
            <a:r>
              <a:rPr lang="en-US" sz="3200" b="1" dirty="0">
                <a:solidFill>
                  <a:schemeClr val="tx1"/>
                </a:solidFill>
                <a:latin typeface="Calibri" panose="020F0502020204030204" pitchFamily="34" charset="0"/>
              </a:rPr>
              <a:t>Wareham Participants </a:t>
            </a:r>
            <a:endParaRPr lang="en-US" sz="3200" dirty="0"/>
          </a:p>
        </p:txBody>
      </p:sp>
      <p:sp>
        <p:nvSpPr>
          <p:cNvPr id="3" name="Content Placeholder 2">
            <a:extLst>
              <a:ext uri="{FF2B5EF4-FFF2-40B4-BE49-F238E27FC236}">
                <a16:creationId xmlns:a16="http://schemas.microsoft.com/office/drawing/2014/main" id="{75A3D4D9-59E2-42F9-A8BB-E2735D44AEBC}"/>
              </a:ext>
            </a:extLst>
          </p:cNvPr>
          <p:cNvSpPr>
            <a:spLocks noGrp="1"/>
          </p:cNvSpPr>
          <p:nvPr>
            <p:ph idx="1"/>
          </p:nvPr>
        </p:nvSpPr>
        <p:spPr>
          <a:xfrm>
            <a:off x="609599" y="1549783"/>
            <a:ext cx="8305801" cy="4698616"/>
          </a:xfrm>
        </p:spPr>
        <p:txBody>
          <a:bodyPr>
            <a:normAutofit/>
          </a:bodyPr>
          <a:lstStyle/>
          <a:p>
            <a:pPr marL="0" marR="0">
              <a:lnSpc>
                <a:spcPct val="107000"/>
              </a:lnSpc>
              <a:spcBef>
                <a:spcPts val="0"/>
              </a:spcBef>
              <a:spcAft>
                <a:spcPts val="0"/>
              </a:spcAft>
            </a:pPr>
            <a:endParaRPr lang="en-US" sz="1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Bef>
                <a:spcPts val="0"/>
              </a:spcBef>
              <a:buNone/>
            </a:pP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What one thing did you learn today about journaling that you did not know before? </a:t>
            </a:r>
          </a:p>
          <a:p>
            <a:pPr marL="0" indent="0">
              <a:lnSpc>
                <a:spcPct val="107000"/>
              </a:lnSpc>
              <a:spcBef>
                <a:spcPts val="0"/>
              </a:spcBef>
              <a:buNone/>
            </a:pPr>
            <a:endPar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400050" lvl="1">
              <a:lnSpc>
                <a:spcPct val="107000"/>
              </a:lnSpc>
              <a:spcBef>
                <a:spcPts val="0"/>
              </a:spcBef>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Expressing your thoughts allows you to see things from a different perspective</a:t>
            </a:r>
          </a:p>
          <a:p>
            <a:pPr marL="400050" lvl="1">
              <a:lnSpc>
                <a:spcPct val="107000"/>
              </a:lnSpc>
              <a:spcBef>
                <a:spcPts val="0"/>
              </a:spcBef>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A tool you can use when you're upset</a:t>
            </a:r>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400050" lvl="1">
              <a:lnSpc>
                <a:spcPct val="107000"/>
              </a:lnSpc>
              <a:spcBef>
                <a:spcPts val="0"/>
              </a:spcBef>
            </a:pPr>
            <a:r>
              <a:rPr lang="en-US" sz="2400" dirty="0">
                <a:solidFill>
                  <a:schemeClr val="tx1"/>
                </a:solidFill>
                <a:latin typeface="Calibri" panose="020F0502020204030204" pitchFamily="34" charset="0"/>
                <a:cs typeface="Calibri" panose="020F0502020204030204" pitchFamily="34" charset="0"/>
              </a:rPr>
              <a:t> What the word means </a:t>
            </a:r>
          </a:p>
          <a:p>
            <a:pPr marL="400050" lvl="1">
              <a:lnSpc>
                <a:spcPct val="107000"/>
              </a:lnSpc>
              <a:spcBef>
                <a:spcPts val="0"/>
              </a:spcBef>
            </a:pPr>
            <a:r>
              <a:rPr lang="en-US" sz="2400" dirty="0">
                <a:solidFill>
                  <a:schemeClr val="tx1"/>
                </a:solidFill>
                <a:latin typeface="Calibri" panose="020F0502020204030204" pitchFamily="34" charset="0"/>
                <a:cs typeface="Calibri" panose="020F0502020204030204" pitchFamily="34" charset="0"/>
              </a:rPr>
              <a:t> There's no right or wrong way to do it</a:t>
            </a:r>
          </a:p>
          <a:p>
            <a:pPr marL="400050" lvl="1">
              <a:lnSpc>
                <a:spcPct val="107000"/>
              </a:lnSpc>
              <a:spcBef>
                <a:spcPts val="0"/>
              </a:spcBef>
            </a:pPr>
            <a:r>
              <a:rPr lang="en-US" sz="2400" dirty="0">
                <a:solidFill>
                  <a:schemeClr val="tx1"/>
                </a:solidFill>
                <a:latin typeface="Calibri" panose="020F0502020204030204" pitchFamily="34" charset="0"/>
                <a:cs typeface="Calibri" panose="020F0502020204030204" pitchFamily="34" charset="0"/>
              </a:rPr>
              <a:t> Will try journaling on own </a:t>
            </a:r>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1FC11D9D-826E-4B96-ADA9-25B060093734}"/>
              </a:ext>
            </a:extLst>
          </p:cNvPr>
          <p:cNvSpPr>
            <a:spLocks noGrp="1"/>
          </p:cNvSpPr>
          <p:nvPr>
            <p:ph type="sldNum" sz="quarter" idx="12"/>
          </p:nvPr>
        </p:nvSpPr>
        <p:spPr/>
        <p:txBody>
          <a:bodyPr/>
          <a:lstStyle/>
          <a:p>
            <a:pPr>
              <a:defRPr/>
            </a:pPr>
            <a:fld id="{BDADFD15-24D4-4B4F-8C71-F432443F26F0}" type="slidenum">
              <a:rPr lang="en-US" smtClean="0"/>
              <a:pPr>
                <a:defRPr/>
              </a:pPr>
              <a:t>21</a:t>
            </a:fld>
            <a:endParaRPr lang="en-US" dirty="0"/>
          </a:p>
        </p:txBody>
      </p:sp>
    </p:spTree>
    <p:extLst>
      <p:ext uri="{BB962C8B-B14F-4D97-AF65-F5344CB8AC3E}">
        <p14:creationId xmlns:p14="http://schemas.microsoft.com/office/powerpoint/2010/main" val="2430585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ChangeArrowheads="1"/>
          </p:cNvSpPr>
          <p:nvPr>
            <p:ph type="title"/>
          </p:nvPr>
        </p:nvSpPr>
        <p:spPr>
          <a:xfrm>
            <a:off x="533400" y="228601"/>
            <a:ext cx="8229600" cy="924308"/>
          </a:xfrm>
        </p:spPr>
        <p:txBody>
          <a:bodyPr>
            <a:noAutofit/>
          </a:bodyPr>
          <a:lstStyle/>
          <a:p>
            <a:pPr algn="ctr">
              <a:defRPr/>
            </a:pPr>
            <a:r>
              <a:rPr lang="en-US" b="1" dirty="0">
                <a:solidFill>
                  <a:schemeClr val="tx1"/>
                </a:solidFill>
                <a:latin typeface="Calibri" panose="020F0502020204030204" pitchFamily="34" charset="0"/>
                <a:cs typeface="Calibri" panose="020F0502020204030204" pitchFamily="34" charset="0"/>
              </a:rPr>
              <a:t>Implementation Plan for MBS</a:t>
            </a:r>
            <a:endParaRPr lang="en-US" sz="3600" b="1" dirty="0">
              <a:solidFill>
                <a:schemeClr val="tx1"/>
              </a:solidFill>
              <a:effectLst/>
              <a:latin typeface="Calibri" panose="020F0502020204030204" pitchFamily="34" charset="0"/>
            </a:endParaRPr>
          </a:p>
        </p:txBody>
      </p:sp>
      <p:sp>
        <p:nvSpPr>
          <p:cNvPr id="9219" name="Rectangle 3"/>
          <p:cNvSpPr>
            <a:spLocks noGrp="1" noChangeArrowheads="1"/>
          </p:cNvSpPr>
          <p:nvPr>
            <p:ph idx="1"/>
          </p:nvPr>
        </p:nvSpPr>
        <p:spPr>
          <a:xfrm>
            <a:off x="762000" y="1368424"/>
            <a:ext cx="7315200" cy="5337176"/>
          </a:xfrm>
        </p:spPr>
        <p:txBody>
          <a:bodyPr>
            <a:normAutofit fontScale="32500" lnSpcReduction="20000"/>
          </a:bodyPr>
          <a:lstStyle/>
          <a:p>
            <a:pPr marL="0" lvl="0" indent="0">
              <a:buNone/>
            </a:pPr>
            <a:endParaRPr lang="en-US" sz="2000" dirty="0">
              <a:solidFill>
                <a:srgbClr val="000000"/>
              </a:solidFill>
              <a:latin typeface="Calibri" panose="020F0502020204030204" pitchFamily="34" charset="0"/>
              <a:cs typeface="Calibri" panose="020F0502020204030204" pitchFamily="34" charset="0"/>
            </a:endParaRPr>
          </a:p>
          <a:p>
            <a:pPr lvl="1" fontAlgn="base"/>
            <a:r>
              <a:rPr lang="en-US" sz="3500" b="1" dirty="0">
                <a:solidFill>
                  <a:schemeClr val="tx1"/>
                </a:solidFill>
                <a:latin typeface="Calibri" panose="020F0502020204030204" pitchFamily="34" charset="0"/>
                <a:cs typeface="Calibri" panose="020F0502020204030204" pitchFamily="34" charset="0"/>
              </a:rPr>
              <a:t>Establish your stakeholders</a:t>
            </a:r>
          </a:p>
          <a:p>
            <a:pPr lvl="2" fontAlgn="base"/>
            <a:r>
              <a:rPr lang="en-US" sz="3500" dirty="0">
                <a:solidFill>
                  <a:schemeClr val="tx1"/>
                </a:solidFill>
                <a:latin typeface="Calibri" panose="020F0502020204030204" pitchFamily="34" charset="0"/>
                <a:ea typeface="Calibri" panose="020F0502020204030204" pitchFamily="34" charset="0"/>
                <a:cs typeface="Calibri" panose="020F0502020204030204" pitchFamily="34" charset="0"/>
              </a:rPr>
              <a:t>CADER, OCES, Wareham COA, and First Church</a:t>
            </a:r>
            <a:endParaRPr lang="en-US" sz="3500" dirty="0">
              <a:solidFill>
                <a:schemeClr val="tx1"/>
              </a:solidFill>
              <a:latin typeface="Calibri" panose="020F0502020204030204" pitchFamily="34" charset="0"/>
              <a:cs typeface="Calibri" panose="020F0502020204030204" pitchFamily="34" charset="0"/>
            </a:endParaRPr>
          </a:p>
          <a:p>
            <a:pPr lvl="1" fontAlgn="base"/>
            <a:r>
              <a:rPr lang="en-US" sz="3500" b="1" dirty="0">
                <a:solidFill>
                  <a:schemeClr val="tx1"/>
                </a:solidFill>
                <a:latin typeface="Calibri" panose="020F0502020204030204" pitchFamily="34" charset="0"/>
                <a:cs typeface="Calibri" panose="020F0502020204030204" pitchFamily="34" charset="0"/>
              </a:rPr>
              <a:t>Recruit and hire facilitator</a:t>
            </a:r>
          </a:p>
          <a:p>
            <a:pPr lvl="2"/>
            <a:r>
              <a:rPr lang="en-US" sz="3500" dirty="0">
                <a:solidFill>
                  <a:schemeClr val="tx1"/>
                </a:solidFill>
                <a:latin typeface="Calibri" panose="020F0502020204030204" pitchFamily="34" charset="0"/>
                <a:ea typeface="Calibri" panose="020F0502020204030204" pitchFamily="34" charset="0"/>
                <a:cs typeface="Calibri" panose="020F0502020204030204" pitchFamily="34" charset="0"/>
              </a:rPr>
              <a:t>OCES identified a staff person who was interested in the role of facilitator- </a:t>
            </a:r>
            <a:r>
              <a:rPr lang="en-US" sz="3500" dirty="0" err="1">
                <a:solidFill>
                  <a:schemeClr val="tx1"/>
                </a:solidFill>
                <a:latin typeface="Calibri" panose="020F0502020204030204" pitchFamily="34" charset="0"/>
                <a:ea typeface="Calibri" panose="020F0502020204030204" pitchFamily="34" charset="0"/>
                <a:cs typeface="Calibri" panose="020F0502020204030204" pitchFamily="34" charset="0"/>
              </a:rPr>
              <a:t>Tremeda</a:t>
            </a:r>
            <a:r>
              <a:rPr lang="en-US" sz="3500" dirty="0">
                <a:solidFill>
                  <a:schemeClr val="tx1"/>
                </a:solidFill>
                <a:latin typeface="Calibri" panose="020F0502020204030204" pitchFamily="34" charset="0"/>
                <a:ea typeface="Calibri" panose="020F0502020204030204" pitchFamily="34" charset="0"/>
                <a:cs typeface="Calibri" panose="020F0502020204030204" pitchFamily="34" charset="0"/>
              </a:rPr>
              <a:t> Martin</a:t>
            </a:r>
          </a:p>
          <a:p>
            <a:pPr lvl="2"/>
            <a:r>
              <a:rPr lang="en-US" sz="3500" dirty="0">
                <a:solidFill>
                  <a:schemeClr val="tx1"/>
                </a:solidFill>
                <a:latin typeface="Calibri" panose="020F0502020204030204" pitchFamily="34" charset="0"/>
                <a:ea typeface="Calibri" panose="020F0502020204030204" pitchFamily="34" charset="0"/>
                <a:cs typeface="Calibri" panose="020F0502020204030204" pitchFamily="34" charset="0"/>
              </a:rPr>
              <a:t>Interviewed by the team and took the role</a:t>
            </a:r>
            <a:endParaRPr lang="en-US" sz="3500" dirty="0">
              <a:solidFill>
                <a:schemeClr val="tx1"/>
              </a:solidFill>
              <a:latin typeface="Calibri" panose="020F0502020204030204" pitchFamily="34" charset="0"/>
              <a:cs typeface="Calibri" panose="020F0502020204030204" pitchFamily="34" charset="0"/>
            </a:endParaRPr>
          </a:p>
          <a:p>
            <a:pPr lvl="2" fontAlgn="base"/>
            <a:r>
              <a:rPr lang="en-US" sz="3500" dirty="0">
                <a:solidFill>
                  <a:schemeClr val="tx1"/>
                </a:solidFill>
                <a:latin typeface="Calibri" panose="020F0502020204030204" pitchFamily="34" charset="0"/>
                <a:ea typeface="Calibri" panose="020F0502020204030204" pitchFamily="34" charset="0"/>
                <a:cs typeface="Calibri" panose="020F0502020204030204" pitchFamily="34" charset="0"/>
              </a:rPr>
              <a:t>Position was funded through DPH grant</a:t>
            </a:r>
          </a:p>
          <a:p>
            <a:pPr lvl="1" fontAlgn="base"/>
            <a:r>
              <a:rPr lang="en-US" sz="3500" b="1" dirty="0">
                <a:solidFill>
                  <a:schemeClr val="tx1"/>
                </a:solidFill>
                <a:latin typeface="Calibri" panose="020F0502020204030204" pitchFamily="34" charset="0"/>
                <a:cs typeface="Calibri" panose="020F0502020204030204" pitchFamily="34" charset="0"/>
              </a:rPr>
              <a:t>Plan sessions</a:t>
            </a:r>
          </a:p>
          <a:p>
            <a:pPr lvl="2" fontAlgn="base"/>
            <a:r>
              <a:rPr lang="en-US" sz="3500" dirty="0">
                <a:solidFill>
                  <a:schemeClr val="tx1"/>
                </a:solidFill>
                <a:latin typeface="Calibri" panose="020F0502020204030204" pitchFamily="34" charset="0"/>
                <a:ea typeface="Calibri" panose="020F0502020204030204" pitchFamily="34" charset="0"/>
                <a:cs typeface="Calibri" panose="020F0502020204030204" pitchFamily="34" charset="0"/>
              </a:rPr>
              <a:t>Wareham COA offered the COA for the program, publicized it through newsletters, and assisted with registration logistics</a:t>
            </a:r>
          </a:p>
          <a:p>
            <a:pPr lvl="2" fontAlgn="base"/>
            <a:r>
              <a:rPr lang="en-US" sz="3500" dirty="0">
                <a:solidFill>
                  <a:schemeClr val="tx1"/>
                </a:solidFill>
                <a:latin typeface="Calibri" panose="020F0502020204030204" pitchFamily="34" charset="0"/>
                <a:ea typeface="Calibri" panose="020F0502020204030204" pitchFamily="34" charset="0"/>
                <a:cs typeface="Calibri" panose="020F0502020204030204" pitchFamily="34" charset="0"/>
              </a:rPr>
              <a:t>Team and facilitator identified presenters</a:t>
            </a:r>
            <a:endParaRPr lang="en-US" sz="3500" dirty="0">
              <a:solidFill>
                <a:schemeClr val="tx1"/>
              </a:solidFill>
              <a:latin typeface="Calibri" panose="020F0502020204030204" pitchFamily="34" charset="0"/>
              <a:cs typeface="Calibri" panose="020F0502020204030204" pitchFamily="34" charset="0"/>
            </a:endParaRPr>
          </a:p>
          <a:p>
            <a:pPr lvl="1" fontAlgn="base"/>
            <a:r>
              <a:rPr lang="en-US" sz="3500" b="1" dirty="0">
                <a:solidFill>
                  <a:schemeClr val="tx1"/>
                </a:solidFill>
                <a:latin typeface="Calibri" panose="020F0502020204030204" pitchFamily="34" charset="0"/>
                <a:cs typeface="Calibri" panose="020F0502020204030204" pitchFamily="34" charset="0"/>
              </a:rPr>
              <a:t>Contact and enlist presenters</a:t>
            </a:r>
          </a:p>
          <a:p>
            <a:pPr lvl="2" fontAlgn="base"/>
            <a:r>
              <a:rPr lang="en-US" sz="3500" dirty="0">
                <a:solidFill>
                  <a:schemeClr val="tx1"/>
                </a:solidFill>
                <a:latin typeface="Calibri" panose="020F0502020204030204" pitchFamily="34" charset="0"/>
                <a:cs typeface="Calibri" panose="020F0502020204030204" pitchFamily="34" charset="0"/>
              </a:rPr>
              <a:t>Facilitator r secured and oriented presenters</a:t>
            </a:r>
          </a:p>
          <a:p>
            <a:pPr lvl="1" fontAlgn="base"/>
            <a:r>
              <a:rPr lang="en-US" sz="3500" b="1" dirty="0">
                <a:solidFill>
                  <a:schemeClr val="tx1"/>
                </a:solidFill>
                <a:latin typeface="Calibri" panose="020F0502020204030204" pitchFamily="34" charset="0"/>
                <a:cs typeface="Calibri" panose="020F0502020204030204" pitchFamily="34" charset="0"/>
              </a:rPr>
              <a:t>Outreach to and enroll participants</a:t>
            </a:r>
          </a:p>
          <a:p>
            <a:pPr lvl="2" fontAlgn="base"/>
            <a:r>
              <a:rPr lang="en-US" sz="3500" dirty="0">
                <a:solidFill>
                  <a:schemeClr val="tx1"/>
                </a:solidFill>
                <a:latin typeface="Calibri" panose="020F0502020204030204" pitchFamily="34" charset="0"/>
                <a:ea typeface="Calibri" panose="020F0502020204030204" pitchFamily="34" charset="0"/>
                <a:cs typeface="Calibri" panose="020F0502020204030204" pitchFamily="34" charset="0"/>
              </a:rPr>
              <a:t>Outreach by OCES, First Church and Wareham COA  </a:t>
            </a:r>
          </a:p>
          <a:p>
            <a:pPr lvl="2" fontAlgn="base"/>
            <a:r>
              <a:rPr lang="en-US" sz="3500" dirty="0">
                <a:solidFill>
                  <a:schemeClr val="tx1"/>
                </a:solidFill>
                <a:latin typeface="Calibri" panose="020F0502020204030204" pitchFamily="34" charset="0"/>
                <a:ea typeface="Calibri" panose="020F0502020204030204" pitchFamily="34" charset="0"/>
                <a:cs typeface="Calibri" panose="020F0502020204030204" pitchFamily="34" charset="0"/>
              </a:rPr>
              <a:t>COA publicized it through newsletters,  assisted with registration logistics</a:t>
            </a:r>
            <a:endParaRPr lang="en-US" sz="3500" dirty="0">
              <a:solidFill>
                <a:schemeClr val="tx1"/>
              </a:solidFill>
              <a:latin typeface="Calibri" panose="020F0502020204030204" pitchFamily="34" charset="0"/>
              <a:cs typeface="Calibri" panose="020F0502020204030204" pitchFamily="34" charset="0"/>
            </a:endParaRPr>
          </a:p>
          <a:p>
            <a:pPr lvl="1" fontAlgn="base"/>
            <a:r>
              <a:rPr lang="en-US" sz="3500" b="1" dirty="0">
                <a:solidFill>
                  <a:schemeClr val="tx1"/>
                </a:solidFill>
                <a:latin typeface="Calibri" panose="020F0502020204030204" pitchFamily="34" charset="0"/>
                <a:cs typeface="Calibri" panose="020F0502020204030204" pitchFamily="34" charset="0"/>
              </a:rPr>
              <a:t>Complete program </a:t>
            </a:r>
          </a:p>
          <a:p>
            <a:pPr lvl="1" fontAlgn="base"/>
            <a:r>
              <a:rPr lang="en-US" sz="3500" b="1" dirty="0">
                <a:solidFill>
                  <a:schemeClr val="tx1"/>
                </a:solidFill>
                <a:latin typeface="Calibri" panose="020F0502020204030204" pitchFamily="34" charset="0"/>
                <a:cs typeface="Calibri" panose="020F0502020204030204" pitchFamily="34" charset="0"/>
              </a:rPr>
              <a:t>Regular team check-ins</a:t>
            </a:r>
          </a:p>
          <a:p>
            <a:pPr lvl="1" fontAlgn="base"/>
            <a:r>
              <a:rPr lang="en-US" sz="3500" b="1" dirty="0">
                <a:solidFill>
                  <a:schemeClr val="tx1"/>
                </a:solidFill>
                <a:latin typeface="Calibri" panose="020F0502020204030204" pitchFamily="34" charset="0"/>
                <a:cs typeface="Calibri" panose="020F0502020204030204" pitchFamily="34" charset="0"/>
              </a:rPr>
              <a:t>Run an evaluation</a:t>
            </a:r>
          </a:p>
          <a:p>
            <a:endPar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0"/>
            <a:endParaRPr lang="en-US" sz="2000" dirty="0">
              <a:solidFill>
                <a:srgbClr val="000000"/>
              </a:solidFill>
              <a:latin typeface="Calibri" panose="020F0502020204030204" pitchFamily="34" charset="0"/>
              <a:cs typeface="Calibri" panose="020F0502020204030204" pitchFamily="34" charset="0"/>
            </a:endParaRPr>
          </a:p>
          <a:p>
            <a:pPr marL="0" indent="0">
              <a:buNone/>
            </a:pPr>
            <a:endParaRPr lang="en-US" sz="2200" dirty="0">
              <a:solidFill>
                <a:srgbClr val="000000"/>
              </a:solidFill>
              <a:latin typeface="Calibri" panose="020F0502020204030204" pitchFamily="34" charset="0"/>
              <a:cs typeface="Calibri" panose="020F0502020204030204" pitchFamily="34" charset="0"/>
            </a:endParaRPr>
          </a:p>
          <a:p>
            <a:pPr lvl="1"/>
            <a:endParaRPr lang="en-US" sz="2000" dirty="0">
              <a:solidFill>
                <a:srgbClr val="000000"/>
              </a:solidFill>
              <a:latin typeface="Calibri" panose="020F0502020204030204" pitchFamily="34" charset="0"/>
              <a:cs typeface="Calibri" panose="020F0502020204030204" pitchFamily="34" charset="0"/>
            </a:endParaRPr>
          </a:p>
          <a:p>
            <a:pPr marL="457200" lvl="1" indent="0">
              <a:buNone/>
            </a:pPr>
            <a:endParaRPr lang="en-US" sz="9400" dirty="0">
              <a:latin typeface="Calibri" panose="020F0502020204030204" pitchFamily="34" charset="0"/>
              <a:cs typeface="Calibri" panose="020F0502020204030204" pitchFamily="34" charset="0"/>
            </a:endParaRPr>
          </a:p>
          <a:p>
            <a:endParaRPr lang="en-US" sz="9600" dirty="0">
              <a:latin typeface="Calibri" panose="020F0502020204030204" pitchFamily="34" charset="0"/>
              <a:cs typeface="Calibri" panose="020F0502020204030204" pitchFamily="34" charset="0"/>
            </a:endParaRPr>
          </a:p>
        </p:txBody>
      </p:sp>
      <p:sp>
        <p:nvSpPr>
          <p:cNvPr id="5" name="Slide Number Placeholder 5"/>
          <p:cNvSpPr>
            <a:spLocks noGrp="1"/>
          </p:cNvSpPr>
          <p:nvPr>
            <p:ph type="sldNum" sz="quarter" idx="12"/>
          </p:nvPr>
        </p:nvSpPr>
        <p:spPr/>
        <p:txBody>
          <a:bodyPr/>
          <a:lstStyle/>
          <a:p>
            <a:pPr>
              <a:defRPr/>
            </a:pPr>
            <a:fld id="{8AAEAAB2-2BE7-4F49-A986-6A3C5B136C57}" type="slidenum">
              <a:rPr lang="en-US"/>
              <a:pPr>
                <a:defRPr/>
              </a:pPr>
              <a:t>22</a:t>
            </a:fld>
            <a:endParaRPr lang="en-US" dirty="0"/>
          </a:p>
        </p:txBody>
      </p:sp>
    </p:spTree>
    <p:extLst>
      <p:ext uri="{BB962C8B-B14F-4D97-AF65-F5344CB8AC3E}">
        <p14:creationId xmlns:p14="http://schemas.microsoft.com/office/powerpoint/2010/main" val="217466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A8F4D-417D-4134-B522-176A6C4B3F91}"/>
              </a:ext>
            </a:extLst>
          </p:cNvPr>
          <p:cNvSpPr>
            <a:spLocks noGrp="1"/>
          </p:cNvSpPr>
          <p:nvPr>
            <p:ph type="title"/>
          </p:nvPr>
        </p:nvSpPr>
        <p:spPr>
          <a:xfrm>
            <a:off x="609599" y="609600"/>
            <a:ext cx="6347713" cy="762000"/>
          </a:xfrm>
        </p:spPr>
        <p:txBody>
          <a:bodyPr>
            <a:normAutofit/>
          </a:bodyPr>
          <a:lstStyle/>
          <a:p>
            <a:pPr algn="ctr"/>
            <a:r>
              <a:rPr lang="en-US" dirty="0"/>
              <a:t> 			</a:t>
            </a:r>
            <a:r>
              <a:rPr lang="en-US" b="1" dirty="0">
                <a:solidFill>
                  <a:schemeClr val="tx1"/>
                </a:solidFill>
                <a:latin typeface="Calibri" panose="020F0502020204030204" pitchFamily="34" charset="0"/>
              </a:rPr>
              <a:t>MBS Budget</a:t>
            </a:r>
            <a:endParaRPr lang="en-US" dirty="0"/>
          </a:p>
        </p:txBody>
      </p:sp>
      <p:sp>
        <p:nvSpPr>
          <p:cNvPr id="3" name="Content Placeholder 2">
            <a:extLst>
              <a:ext uri="{FF2B5EF4-FFF2-40B4-BE49-F238E27FC236}">
                <a16:creationId xmlns:a16="http://schemas.microsoft.com/office/drawing/2014/main" id="{75A3D4D9-59E2-42F9-A8BB-E2735D44AEBC}"/>
              </a:ext>
            </a:extLst>
          </p:cNvPr>
          <p:cNvSpPr>
            <a:spLocks noGrp="1"/>
          </p:cNvSpPr>
          <p:nvPr>
            <p:ph idx="1"/>
          </p:nvPr>
        </p:nvSpPr>
        <p:spPr>
          <a:xfrm>
            <a:off x="609599" y="1371600"/>
            <a:ext cx="8001001" cy="4876799"/>
          </a:xfrm>
        </p:spPr>
        <p:txBody>
          <a:bodyPr>
            <a:normAutofit/>
          </a:bodyPr>
          <a:lstStyle/>
          <a:p>
            <a:pPr marL="0" indent="0" fontAlgn="base">
              <a:buNone/>
            </a:pPr>
            <a:endParaRPr lang="en-US" b="1" dirty="0"/>
          </a:p>
          <a:p>
            <a:pPr marL="0" indent="0" fontAlgn="base">
              <a:buNone/>
            </a:pPr>
            <a:endParaRPr lang="en-US" dirty="0"/>
          </a:p>
          <a:p>
            <a:pPr fontAlgn="base"/>
            <a:r>
              <a:rPr lang="en-US" sz="2000" b="1" dirty="0">
                <a:solidFill>
                  <a:schemeClr val="tx1"/>
                </a:solidFill>
                <a:latin typeface="Calibri" panose="020F0502020204030204" pitchFamily="34" charset="0"/>
                <a:cs typeface="Calibri" panose="020F0502020204030204" pitchFamily="34" charset="0"/>
              </a:rPr>
              <a:t>Honoraria for speakers:  6 speakers </a:t>
            </a:r>
          </a:p>
          <a:p>
            <a:pPr fontAlgn="base"/>
            <a:r>
              <a:rPr lang="en-US" sz="2000" b="1" dirty="0">
                <a:solidFill>
                  <a:schemeClr val="tx1"/>
                </a:solidFill>
                <a:latin typeface="Calibri" panose="020F0502020204030204" pitchFamily="34" charset="0"/>
                <a:cs typeface="Calibri" panose="020F0502020204030204" pitchFamily="34" charset="0"/>
              </a:rPr>
              <a:t>Facilitator:- 5 hours a week, x 16weeks – 80 hours</a:t>
            </a:r>
          </a:p>
          <a:p>
            <a:pPr fontAlgn="base"/>
            <a:r>
              <a:rPr lang="en-US" sz="2000" b="1" dirty="0">
                <a:solidFill>
                  <a:schemeClr val="tx1"/>
                </a:solidFill>
                <a:latin typeface="Calibri" panose="020F0502020204030204" pitchFamily="34" charset="0"/>
                <a:cs typeface="Calibri" panose="020F0502020204030204" pitchFamily="34" charset="0"/>
              </a:rPr>
              <a:t>T shirts or blank journal</a:t>
            </a:r>
          </a:p>
          <a:p>
            <a:pPr fontAlgn="base"/>
            <a:r>
              <a:rPr lang="en-US" sz="2000" b="1" dirty="0">
                <a:solidFill>
                  <a:schemeClr val="tx1"/>
                </a:solidFill>
                <a:latin typeface="Calibri" panose="020F0502020204030204" pitchFamily="34" charset="0"/>
                <a:cs typeface="Calibri" panose="020F0502020204030204" pitchFamily="34" charset="0"/>
              </a:rPr>
              <a:t>Printing </a:t>
            </a:r>
            <a:r>
              <a:rPr lang="en-US" sz="2000" dirty="0">
                <a:latin typeface="Calibri" panose="020F0502020204030204" pitchFamily="34" charset="0"/>
                <a:cs typeface="Calibri" panose="020F0502020204030204" pitchFamily="34" charset="0"/>
              </a:rPr>
              <a:t> </a:t>
            </a:r>
          </a:p>
          <a:p>
            <a:pPr marL="0" marR="0">
              <a:lnSpc>
                <a:spcPct val="107000"/>
              </a:lnSpc>
              <a:spcBef>
                <a:spcPts val="0"/>
              </a:spcBef>
              <a:spcAft>
                <a:spcPts val="0"/>
              </a:spcAft>
            </a:pPr>
            <a:endParaRPr lang="en-US" sz="1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1FC11D9D-826E-4B96-ADA9-25B060093734}"/>
              </a:ext>
            </a:extLst>
          </p:cNvPr>
          <p:cNvSpPr>
            <a:spLocks noGrp="1"/>
          </p:cNvSpPr>
          <p:nvPr>
            <p:ph type="sldNum" sz="quarter" idx="12"/>
          </p:nvPr>
        </p:nvSpPr>
        <p:spPr/>
        <p:txBody>
          <a:bodyPr/>
          <a:lstStyle/>
          <a:p>
            <a:pPr>
              <a:defRPr/>
            </a:pPr>
            <a:fld id="{BDADFD15-24D4-4B4F-8C71-F432443F26F0}" type="slidenum">
              <a:rPr lang="en-US" smtClean="0"/>
              <a:pPr>
                <a:defRPr/>
              </a:pPr>
              <a:t>23</a:t>
            </a:fld>
            <a:endParaRPr lang="en-US" dirty="0"/>
          </a:p>
        </p:txBody>
      </p:sp>
    </p:spTree>
    <p:extLst>
      <p:ext uri="{BB962C8B-B14F-4D97-AF65-F5344CB8AC3E}">
        <p14:creationId xmlns:p14="http://schemas.microsoft.com/office/powerpoint/2010/main" val="1665383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ChangeArrowheads="1"/>
          </p:cNvSpPr>
          <p:nvPr>
            <p:ph type="title"/>
          </p:nvPr>
        </p:nvSpPr>
        <p:spPr>
          <a:xfrm>
            <a:off x="533400" y="228600"/>
            <a:ext cx="8229600" cy="2286000"/>
          </a:xfrm>
        </p:spPr>
        <p:txBody>
          <a:bodyPr>
            <a:noAutofit/>
          </a:bodyPr>
          <a:lstStyle/>
          <a:p>
            <a:pPr algn="ctr">
              <a:defRPr/>
            </a:pPr>
            <a:r>
              <a:rPr lang="en-US" sz="3600" b="1" dirty="0">
                <a:solidFill>
                  <a:schemeClr val="tx1"/>
                </a:solidFill>
                <a:effectLst/>
                <a:latin typeface="Calibri" panose="020F0502020204030204" pitchFamily="34" charset="0"/>
              </a:rPr>
              <a:t>Discussion</a:t>
            </a:r>
            <a:br>
              <a:rPr lang="en-US" sz="3600" b="1" dirty="0">
                <a:solidFill>
                  <a:schemeClr val="tx1"/>
                </a:solidFill>
                <a:effectLst/>
                <a:latin typeface="Calibri" panose="020F0502020204030204" pitchFamily="34" charset="0"/>
              </a:rPr>
            </a:br>
            <a:r>
              <a:rPr lang="en-US" sz="3600" b="1" dirty="0">
                <a:solidFill>
                  <a:schemeClr val="tx1"/>
                </a:solidFill>
                <a:effectLst/>
                <a:latin typeface="Calibri" panose="020F0502020204030204" pitchFamily="34" charset="0"/>
              </a:rPr>
              <a:t>Opportunities &amp; Challenges  </a:t>
            </a:r>
            <a:br>
              <a:rPr lang="en-US" sz="3600" b="1" dirty="0">
                <a:solidFill>
                  <a:schemeClr val="tx1"/>
                </a:solidFill>
                <a:effectLst/>
                <a:latin typeface="Calibri" panose="020F0502020204030204" pitchFamily="34" charset="0"/>
              </a:rPr>
            </a:br>
            <a:r>
              <a:rPr lang="en-US" sz="3600" b="1" dirty="0">
                <a:solidFill>
                  <a:schemeClr val="tx1"/>
                </a:solidFill>
                <a:effectLst/>
                <a:latin typeface="Calibri" panose="020F0502020204030204" pitchFamily="34" charset="0"/>
              </a:rPr>
              <a:t>in a Time of Increasing </a:t>
            </a:r>
            <a:br>
              <a:rPr lang="en-US" sz="3600" b="1" dirty="0">
                <a:solidFill>
                  <a:schemeClr val="tx1"/>
                </a:solidFill>
                <a:effectLst/>
                <a:latin typeface="Calibri" panose="020F0502020204030204" pitchFamily="34" charset="0"/>
              </a:rPr>
            </a:br>
            <a:r>
              <a:rPr lang="en-US" sz="3600" b="1" dirty="0">
                <a:solidFill>
                  <a:schemeClr val="tx1"/>
                </a:solidFill>
                <a:effectLst/>
                <a:latin typeface="Calibri" panose="020F0502020204030204" pitchFamily="34" charset="0"/>
              </a:rPr>
              <a:t>Social Isolation </a:t>
            </a:r>
          </a:p>
        </p:txBody>
      </p:sp>
      <p:sp>
        <p:nvSpPr>
          <p:cNvPr id="9219" name="Rectangle 3"/>
          <p:cNvSpPr>
            <a:spLocks noGrp="1" noChangeArrowheads="1"/>
          </p:cNvSpPr>
          <p:nvPr>
            <p:ph idx="1"/>
          </p:nvPr>
        </p:nvSpPr>
        <p:spPr>
          <a:xfrm>
            <a:off x="381000" y="2514600"/>
            <a:ext cx="8382000" cy="4038600"/>
          </a:xfrm>
        </p:spPr>
        <p:txBody>
          <a:bodyPr>
            <a:normAutofit/>
          </a:bodyPr>
          <a:lstStyle/>
          <a:p>
            <a:r>
              <a:rPr lang="en-US" b="1" dirty="0">
                <a:solidFill>
                  <a:schemeClr val="tx1"/>
                </a:solidFill>
                <a:latin typeface="Calibri" panose="020F0502020204030204" pitchFamily="34" charset="0"/>
                <a:cs typeface="Calibri" panose="020F0502020204030204" pitchFamily="34" charset="0"/>
              </a:rPr>
              <a:t>What are the greatest challenges for decreasing social isolation?</a:t>
            </a:r>
          </a:p>
          <a:p>
            <a:pPr lvl="0" fontAlgn="base"/>
            <a:r>
              <a:rPr lang="en-US" b="1" dirty="0">
                <a:solidFill>
                  <a:schemeClr val="tx1"/>
                </a:solidFill>
                <a:latin typeface="Calibri" panose="020F0502020204030204" pitchFamily="34" charset="0"/>
                <a:cs typeface="Calibri" panose="020F0502020204030204" pitchFamily="34" charset="0"/>
              </a:rPr>
              <a:t>Can you see doing an MBS program in your community?  </a:t>
            </a:r>
          </a:p>
          <a:p>
            <a:pPr lvl="1" fontAlgn="base"/>
            <a:r>
              <a:rPr lang="en-US" sz="1800" dirty="0">
                <a:solidFill>
                  <a:schemeClr val="tx1"/>
                </a:solidFill>
                <a:latin typeface="Calibri" panose="020F0502020204030204" pitchFamily="34" charset="0"/>
                <a:cs typeface="Calibri" panose="020F0502020204030204" pitchFamily="34" charset="0"/>
              </a:rPr>
              <a:t>Do you see it as different from regular COA/ASAP programming?</a:t>
            </a:r>
          </a:p>
          <a:p>
            <a:pPr lvl="1"/>
            <a:r>
              <a:rPr lang="en-US" sz="1800" dirty="0">
                <a:solidFill>
                  <a:schemeClr val="tx1"/>
                </a:solidFill>
                <a:latin typeface="Calibri" panose="020F0502020204030204" pitchFamily="34" charset="0"/>
                <a:cs typeface="Calibri" panose="020F0502020204030204" pitchFamily="34" charset="0"/>
              </a:rPr>
              <a:t>Can MBS decrease social isolation  in ASAP/COA clients?</a:t>
            </a:r>
          </a:p>
          <a:p>
            <a:pPr lvl="1"/>
            <a:r>
              <a:rPr lang="en-US" sz="1800" dirty="0">
                <a:solidFill>
                  <a:schemeClr val="tx1"/>
                </a:solidFill>
                <a:latin typeface="Calibri" panose="020F0502020204030204" pitchFamily="34" charset="0"/>
                <a:cs typeface="Calibri" panose="020F0502020204030204" pitchFamily="34" charset="0"/>
              </a:rPr>
              <a:t>Can it serve as an introduction to the COA/ASAP for new participants? </a:t>
            </a:r>
          </a:p>
          <a:p>
            <a:pPr lvl="1"/>
            <a:r>
              <a:rPr lang="en-US" sz="1800" dirty="0">
                <a:solidFill>
                  <a:schemeClr val="tx1"/>
                </a:solidFill>
                <a:latin typeface="Calibri" panose="020F0502020204030204" pitchFamily="34" charset="0"/>
                <a:cs typeface="Calibri" panose="020F0502020204030204" pitchFamily="34" charset="0"/>
              </a:rPr>
              <a:t>Can it serve as an introduction to new kinds of activities?</a:t>
            </a:r>
          </a:p>
          <a:p>
            <a:pPr lvl="1"/>
            <a:r>
              <a:rPr lang="en-US" sz="1800" dirty="0">
                <a:solidFill>
                  <a:schemeClr val="tx1"/>
                </a:solidFill>
                <a:latin typeface="Calibri" panose="020F0502020204030204" pitchFamily="34" charset="0"/>
                <a:cs typeface="Calibri" panose="020F0502020204030204" pitchFamily="34" charset="0"/>
              </a:rPr>
              <a:t>Would having a facilitator manual make a difference?</a:t>
            </a:r>
          </a:p>
          <a:p>
            <a:pPr lvl="0"/>
            <a:r>
              <a:rPr lang="en-US" b="1" dirty="0">
                <a:solidFill>
                  <a:schemeClr val="tx1"/>
                </a:solidFill>
                <a:latin typeface="Calibri" panose="020F0502020204030204" pitchFamily="34" charset="0"/>
                <a:cs typeface="Calibri" panose="020F0502020204030204" pitchFamily="34" charset="0"/>
              </a:rPr>
              <a:t>Could you see MBS being a tool to reach older adults in different settings and with different populations </a:t>
            </a:r>
            <a:r>
              <a:rPr lang="en-US" b="1" dirty="0" err="1">
                <a:solidFill>
                  <a:schemeClr val="tx1"/>
                </a:solidFill>
                <a:latin typeface="Calibri" panose="020F0502020204030204" pitchFamily="34" charset="0"/>
                <a:cs typeface="Calibri" panose="020F0502020204030204" pitchFamily="34" charset="0"/>
              </a:rPr>
              <a:t>eg</a:t>
            </a:r>
            <a:r>
              <a:rPr lang="en-US" b="1" dirty="0">
                <a:solidFill>
                  <a:schemeClr val="tx1"/>
                </a:solidFill>
                <a:latin typeface="Calibri" panose="020F0502020204030204" pitchFamily="34" charset="0"/>
                <a:cs typeface="Calibri" panose="020F0502020204030204" pitchFamily="34" charset="0"/>
              </a:rPr>
              <a:t> -Congregations, linguistic groups, LGBTQ?</a:t>
            </a:r>
          </a:p>
          <a:p>
            <a:pPr lvl="1"/>
            <a:r>
              <a:rPr lang="en-US" sz="1800" dirty="0">
                <a:solidFill>
                  <a:schemeClr val="tx1"/>
                </a:solidFill>
                <a:latin typeface="Calibri" panose="020F0502020204030204" pitchFamily="34" charset="0"/>
                <a:cs typeface="Calibri" panose="020F0502020204030204" pitchFamily="34" charset="0"/>
              </a:rPr>
              <a:t>If so, how could we change it to reach those populations?</a:t>
            </a:r>
          </a:p>
          <a:p>
            <a:pPr lvl="0" fontAlgn="base"/>
            <a:endParaRPr lang="en-US" sz="2000" b="1" dirty="0">
              <a:solidFill>
                <a:schemeClr val="tx1"/>
              </a:solidFill>
              <a:latin typeface="Calibri" panose="020F0502020204030204" pitchFamily="34" charset="0"/>
              <a:cs typeface="Calibri" panose="020F0502020204030204" pitchFamily="34" charset="0"/>
            </a:endParaRPr>
          </a:p>
          <a:p>
            <a:pPr fontAlgn="base"/>
            <a:endParaRPr lang="en-US" sz="2300" b="1" dirty="0">
              <a:latin typeface="Calibri" panose="020F0502020204030204" pitchFamily="34" charset="0"/>
              <a:cs typeface="Calibri" panose="020F0502020204030204" pitchFamily="34" charset="0"/>
            </a:endParaRPr>
          </a:p>
          <a:p>
            <a:endParaRPr lang="en-US" sz="2200" dirty="0">
              <a:solidFill>
                <a:srgbClr val="000000"/>
              </a:solidFill>
              <a:latin typeface="Calibri" panose="020F0502020204030204" pitchFamily="34" charset="0"/>
              <a:cs typeface="Calibri" panose="020F0502020204030204" pitchFamily="34" charset="0"/>
            </a:endParaRPr>
          </a:p>
          <a:p>
            <a:pPr lvl="1"/>
            <a:endParaRPr lang="en-US" sz="2000" dirty="0">
              <a:solidFill>
                <a:srgbClr val="000000"/>
              </a:solidFill>
              <a:latin typeface="Calibri" panose="020F0502020204030204" pitchFamily="34" charset="0"/>
              <a:cs typeface="Calibri" panose="020F0502020204030204" pitchFamily="34" charset="0"/>
            </a:endParaRPr>
          </a:p>
          <a:p>
            <a:pPr marL="457200" lvl="1" indent="0">
              <a:buNone/>
            </a:pPr>
            <a:endParaRPr lang="en-US" sz="9400" dirty="0">
              <a:latin typeface="Calibri" panose="020F0502020204030204" pitchFamily="34" charset="0"/>
              <a:cs typeface="Calibri" panose="020F0502020204030204" pitchFamily="34" charset="0"/>
            </a:endParaRPr>
          </a:p>
          <a:p>
            <a:endParaRPr lang="en-US" sz="9600" dirty="0">
              <a:latin typeface="Calibri" panose="020F0502020204030204" pitchFamily="34" charset="0"/>
              <a:cs typeface="Calibri" panose="020F0502020204030204" pitchFamily="34" charset="0"/>
            </a:endParaRPr>
          </a:p>
        </p:txBody>
      </p:sp>
      <p:sp>
        <p:nvSpPr>
          <p:cNvPr id="5" name="Slide Number Placeholder 5"/>
          <p:cNvSpPr>
            <a:spLocks noGrp="1"/>
          </p:cNvSpPr>
          <p:nvPr>
            <p:ph type="sldNum" sz="quarter" idx="12"/>
          </p:nvPr>
        </p:nvSpPr>
        <p:spPr/>
        <p:txBody>
          <a:bodyPr/>
          <a:lstStyle/>
          <a:p>
            <a:pPr>
              <a:defRPr/>
            </a:pPr>
            <a:fld id="{8AAEAAB2-2BE7-4F49-A986-6A3C5B136C57}" type="slidenum">
              <a:rPr lang="en-US"/>
              <a:pPr>
                <a:defRPr/>
              </a:pPr>
              <a:t>24</a:t>
            </a:fld>
            <a:endParaRPr lang="en-US" dirty="0"/>
          </a:p>
        </p:txBody>
      </p:sp>
    </p:spTree>
    <p:extLst>
      <p:ext uri="{BB962C8B-B14F-4D97-AF65-F5344CB8AC3E}">
        <p14:creationId xmlns:p14="http://schemas.microsoft.com/office/powerpoint/2010/main" val="1973454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A8F4D-417D-4134-B522-176A6C4B3F91}"/>
              </a:ext>
            </a:extLst>
          </p:cNvPr>
          <p:cNvSpPr>
            <a:spLocks noGrp="1"/>
          </p:cNvSpPr>
          <p:nvPr>
            <p:ph type="title"/>
          </p:nvPr>
        </p:nvSpPr>
        <p:spPr>
          <a:xfrm>
            <a:off x="609599" y="609600"/>
            <a:ext cx="6347713" cy="762000"/>
          </a:xfrm>
        </p:spPr>
        <p:txBody>
          <a:bodyPr>
            <a:normAutofit/>
          </a:bodyPr>
          <a:lstStyle/>
          <a:p>
            <a:pPr algn="ctr"/>
            <a:r>
              <a:rPr lang="en-US" dirty="0"/>
              <a:t> 			</a:t>
            </a:r>
            <a:r>
              <a:rPr lang="en-US" b="1" dirty="0">
                <a:solidFill>
                  <a:schemeClr val="tx1"/>
                </a:solidFill>
                <a:latin typeface="Calibri" panose="020F0502020204030204" pitchFamily="34" charset="0"/>
              </a:rPr>
              <a:t> </a:t>
            </a:r>
            <a:r>
              <a:rPr lang="en-US" sz="3600" b="1" dirty="0">
                <a:solidFill>
                  <a:srgbClr val="000000"/>
                </a:solidFill>
                <a:effectLst/>
                <a:latin typeface="Calibri" panose="020F0502020204030204" pitchFamily="34" charset="0"/>
              </a:rPr>
              <a:t>Today’s Presenters</a:t>
            </a:r>
            <a:endParaRPr lang="en-US" dirty="0"/>
          </a:p>
        </p:txBody>
      </p:sp>
      <p:sp>
        <p:nvSpPr>
          <p:cNvPr id="3" name="Content Placeholder 2">
            <a:extLst>
              <a:ext uri="{FF2B5EF4-FFF2-40B4-BE49-F238E27FC236}">
                <a16:creationId xmlns:a16="http://schemas.microsoft.com/office/drawing/2014/main" id="{75A3D4D9-59E2-42F9-A8BB-E2735D44AEBC}"/>
              </a:ext>
            </a:extLst>
          </p:cNvPr>
          <p:cNvSpPr>
            <a:spLocks noGrp="1"/>
          </p:cNvSpPr>
          <p:nvPr>
            <p:ph idx="1"/>
          </p:nvPr>
        </p:nvSpPr>
        <p:spPr>
          <a:xfrm>
            <a:off x="609599" y="1371600"/>
            <a:ext cx="8001001" cy="4876799"/>
          </a:xfrm>
        </p:spPr>
        <p:txBody>
          <a:bodyPr>
            <a:normAutofit/>
          </a:bodyPr>
          <a:lstStyle/>
          <a:p>
            <a:pPr marL="0" indent="0" fontAlgn="base">
              <a:buNone/>
            </a:pPr>
            <a:endParaRPr lang="en-US" sz="1050" b="1" dirty="0">
              <a:latin typeface="Calibri" panose="020F0502020204030204" pitchFamily="34" charset="0"/>
              <a:ea typeface="Calibri" panose="020F0502020204030204" pitchFamily="34" charset="0"/>
              <a:cs typeface="Calibri" panose="020F0502020204030204" pitchFamily="34" charset="0"/>
            </a:endParaRPr>
          </a:p>
          <a:p>
            <a:r>
              <a:rPr lang="en-US" sz="1050" b="1" dirty="0">
                <a:solidFill>
                  <a:srgbClr val="000000"/>
                </a:solidFill>
                <a:latin typeface="Calibri" panose="020F0502020204030204" pitchFamily="34" charset="0"/>
                <a:ea typeface="Calibri" panose="020F0502020204030204" pitchFamily="34" charset="0"/>
                <a:cs typeface="Calibri" panose="020F0502020204030204" pitchFamily="34" charset="0"/>
              </a:rPr>
              <a:t>Kathy Kuhn</a:t>
            </a:r>
          </a:p>
          <a:p>
            <a:pPr lvl="1">
              <a:buFont typeface="Wingdings" panose="05000000000000000000" pitchFamily="2" charset="2"/>
              <a:buChar char="§"/>
            </a:pPr>
            <a:r>
              <a:rPr lang="en-US" sz="1050" dirty="0">
                <a:solidFill>
                  <a:srgbClr val="000000"/>
                </a:solidFill>
                <a:latin typeface="Calibri" panose="020F0502020204030204" pitchFamily="34" charset="0"/>
                <a:ea typeface="Calibri" panose="020F0502020204030204" pitchFamily="34" charset="0"/>
                <a:cs typeface="Calibri" panose="020F0502020204030204" pitchFamily="34" charset="0"/>
              </a:rPr>
              <a:t>BU  CADER, Special Projects </a:t>
            </a:r>
          </a:p>
          <a:p>
            <a:pPr lvl="1">
              <a:buFont typeface="Wingdings" panose="05000000000000000000" pitchFamily="2" charset="2"/>
              <a:buChar char="§"/>
            </a:pPr>
            <a:r>
              <a:rPr lang="en-US" sz="1050" b="1" dirty="0">
                <a:latin typeface="Calibri" panose="020F0502020204030204" pitchFamily="34" charset="0"/>
                <a:ea typeface="Calibri" panose="020F0502020204030204" pitchFamily="34" charset="0"/>
                <a:cs typeface="Calibri" panose="020F0502020204030204" pitchFamily="34" charset="0"/>
              </a:rPr>
              <a:t>kkuhn@bu.edu</a:t>
            </a:r>
            <a:endParaRPr lang="en-US" sz="105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1050" b="1" dirty="0">
                <a:solidFill>
                  <a:srgbClr val="000000"/>
                </a:solidFill>
                <a:latin typeface="Calibri" panose="020F0502020204030204" pitchFamily="34" charset="0"/>
                <a:ea typeface="Calibri" panose="020F0502020204030204" pitchFamily="34" charset="0"/>
                <a:cs typeface="Calibri" panose="020F0502020204030204" pitchFamily="34" charset="0"/>
              </a:rPr>
              <a:t>Nandy Barbosa</a:t>
            </a:r>
          </a:p>
          <a:p>
            <a:pPr lvl="1">
              <a:buFont typeface="Wingdings" panose="05000000000000000000" pitchFamily="2" charset="2"/>
              <a:buChar char="§"/>
            </a:pPr>
            <a:r>
              <a:rPr lang="en-US" sz="1050" dirty="0">
                <a:solidFill>
                  <a:schemeClr val="tx1"/>
                </a:solidFill>
                <a:latin typeface="Calibri" panose="020F0502020204030204" pitchFamily="34" charset="0"/>
                <a:ea typeface="Calibri" panose="020F0502020204030204" pitchFamily="34" charset="0"/>
                <a:cs typeface="Calibri" panose="020F0502020204030204" pitchFamily="34" charset="0"/>
              </a:rPr>
              <a:t> MSW Intern (21-22), BU CADER &amp; Case Manager, Boston Senior Home Care</a:t>
            </a:r>
          </a:p>
          <a:p>
            <a:pPr lvl="1">
              <a:buFont typeface="Wingdings" panose="05000000000000000000" pitchFamily="2" charset="2"/>
              <a:buChar char="§"/>
            </a:pPr>
            <a:r>
              <a:rPr lang="en-US" sz="1050" b="1" dirty="0">
                <a:latin typeface="Calibri" panose="020F0502020204030204" pitchFamily="34" charset="0"/>
                <a:ea typeface="Calibri" panose="020F0502020204030204" pitchFamily="34" charset="0"/>
                <a:cs typeface="Calibri" panose="020F0502020204030204" pitchFamily="34" charset="0"/>
              </a:rPr>
              <a:t>nbarbosa@bshinfo.org </a:t>
            </a:r>
          </a:p>
          <a:p>
            <a:r>
              <a:rPr lang="en-US" sz="1050" b="1" dirty="0">
                <a:solidFill>
                  <a:srgbClr val="000000"/>
                </a:solidFill>
                <a:latin typeface="Calibri" panose="020F0502020204030204" pitchFamily="34" charset="0"/>
                <a:ea typeface="Calibri" panose="020F0502020204030204" pitchFamily="34" charset="0"/>
                <a:cs typeface="Calibri" panose="020F0502020204030204" pitchFamily="34" charset="0"/>
              </a:rPr>
              <a:t>Karla </a:t>
            </a:r>
            <a:r>
              <a:rPr lang="en-US" sz="1050" b="1" dirty="0" err="1">
                <a:solidFill>
                  <a:srgbClr val="000000"/>
                </a:solidFill>
                <a:latin typeface="Calibri" panose="020F0502020204030204" pitchFamily="34" charset="0"/>
                <a:ea typeface="Calibri" panose="020F0502020204030204" pitchFamily="34" charset="0"/>
                <a:cs typeface="Calibri" panose="020F0502020204030204" pitchFamily="34" charset="0"/>
              </a:rPr>
              <a:t>Armenoff</a:t>
            </a:r>
            <a:r>
              <a:rPr lang="en-US" sz="105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p>
          <a:p>
            <a:pPr lvl="1">
              <a:buFont typeface="Wingdings" panose="05000000000000000000" pitchFamily="2" charset="2"/>
              <a:buChar char="§"/>
            </a:pPr>
            <a:r>
              <a:rPr lang="en-US" sz="1050" dirty="0">
                <a:solidFill>
                  <a:schemeClr val="tx1"/>
                </a:solidFill>
                <a:latin typeface="Calibri" panose="020F0502020204030204" pitchFamily="34" charset="0"/>
                <a:ea typeface="Calibri" panose="020F0502020204030204" pitchFamily="34" charset="0"/>
                <a:cs typeface="Calibri" panose="020F0502020204030204" pitchFamily="34" charset="0"/>
              </a:rPr>
              <a:t> MSW Intern (21-22)</a:t>
            </a:r>
          </a:p>
          <a:p>
            <a:pPr lvl="1">
              <a:buFont typeface="Wingdings" panose="05000000000000000000" pitchFamily="2" charset="2"/>
              <a:buChar char="§"/>
            </a:pPr>
            <a:r>
              <a:rPr lang="en-US" sz="1050"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3"/>
              </a:rPr>
              <a:t>karme</a:t>
            </a:r>
            <a:r>
              <a:rPr lang="en-US" sz="1050" dirty="0">
                <a:solidFill>
                  <a:schemeClr val="tx1"/>
                </a:solidFill>
                <a:latin typeface="Calibri" panose="020F0502020204030204" pitchFamily="34" charset="0"/>
                <a:ea typeface="Calibri" panose="020F0502020204030204" pitchFamily="34" charset="0"/>
                <a:cs typeface="Calibri" panose="020F0502020204030204" pitchFamily="34" charset="0"/>
                <a:hlinkClick r:id="rId3"/>
              </a:rPr>
              <a:t>noff@bu.edu</a:t>
            </a:r>
            <a:endParaRPr lang="en-US" sz="105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
            </a:pPr>
            <a:r>
              <a:rPr lang="en-US" sz="125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Tremeda</a:t>
            </a:r>
            <a:r>
              <a:rPr lang="en-US" sz="125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Martin</a:t>
            </a:r>
          </a:p>
          <a:p>
            <a:pPr lvl="1">
              <a:buFont typeface="Wingdings" panose="05000000000000000000" pitchFamily="2" charset="2"/>
              <a:buChar char="§"/>
            </a:pPr>
            <a:r>
              <a:rPr lang="en-US" sz="1050" dirty="0">
                <a:solidFill>
                  <a:schemeClr val="tx1"/>
                </a:solidFill>
                <a:latin typeface="Calibri" panose="020F0502020204030204" pitchFamily="34" charset="0"/>
                <a:ea typeface="Calibri" panose="020F0502020204030204" pitchFamily="34" charset="0"/>
                <a:cs typeface="Calibri" panose="020F0502020204030204" pitchFamily="34" charset="0"/>
              </a:rPr>
              <a:t>Old Colony Elder Services</a:t>
            </a:r>
          </a:p>
          <a:p>
            <a:pPr lvl="1">
              <a:buFont typeface="Wingdings" panose="05000000000000000000" pitchFamily="2" charset="2"/>
              <a:buChar char="§"/>
            </a:pPr>
            <a:r>
              <a:rPr lang="en-US" sz="105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4"/>
              </a:rPr>
              <a:t>tmartin@ocesma.org</a:t>
            </a:r>
            <a:endParaRPr lang="en-US" sz="105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lvl="1">
              <a:buFont typeface="Wingdings" panose="05000000000000000000" pitchFamily="2" charset="2"/>
              <a:buChar char="§"/>
            </a:pPr>
            <a:endParaRPr lang="en-US" sz="105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1FC11D9D-826E-4B96-ADA9-25B060093734}"/>
              </a:ext>
            </a:extLst>
          </p:cNvPr>
          <p:cNvSpPr>
            <a:spLocks noGrp="1"/>
          </p:cNvSpPr>
          <p:nvPr>
            <p:ph type="sldNum" sz="quarter" idx="12"/>
          </p:nvPr>
        </p:nvSpPr>
        <p:spPr/>
        <p:txBody>
          <a:bodyPr/>
          <a:lstStyle/>
          <a:p>
            <a:pPr>
              <a:defRPr/>
            </a:pPr>
            <a:fld id="{BDADFD15-24D4-4B4F-8C71-F432443F26F0}" type="slidenum">
              <a:rPr lang="en-US" smtClean="0"/>
              <a:pPr>
                <a:defRPr/>
              </a:pPr>
              <a:t>25</a:t>
            </a:fld>
            <a:endParaRPr lang="en-US" dirty="0"/>
          </a:p>
        </p:txBody>
      </p:sp>
    </p:spTree>
    <p:extLst>
      <p:ext uri="{BB962C8B-B14F-4D97-AF65-F5344CB8AC3E}">
        <p14:creationId xmlns:p14="http://schemas.microsoft.com/office/powerpoint/2010/main" val="2124975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6207" y="624110"/>
            <a:ext cx="7438194" cy="976090"/>
          </a:xfrm>
        </p:spPr>
        <p:txBody>
          <a:bodyPr>
            <a:normAutofit/>
          </a:bodyPr>
          <a:lstStyle/>
          <a:p>
            <a:pPr algn="ctr"/>
            <a:r>
              <a:rPr lang="en-US" b="1" dirty="0">
                <a:solidFill>
                  <a:srgbClr val="000000"/>
                </a:solidFill>
                <a:effectLst/>
                <a:latin typeface="Calibri" panose="020F0502020204030204" pitchFamily="34" charset="0"/>
                <a:cs typeface="Calibri" panose="020F0502020204030204" pitchFamily="34" charset="0"/>
              </a:rPr>
              <a:t>MBS</a:t>
            </a:r>
            <a:r>
              <a:rPr lang="en-US" b="1" dirty="0">
                <a:solidFill>
                  <a:srgbClr val="000000"/>
                </a:solidFill>
                <a:latin typeface="Calibri" panose="020F0502020204030204" pitchFamily="34" charset="0"/>
                <a:cs typeface="Calibri" panose="020F0502020204030204" pitchFamily="34" charset="0"/>
              </a:rPr>
              <a:t> in Waltham</a:t>
            </a:r>
            <a:endParaRPr lang="en-US" b="1" dirty="0">
              <a:solidFill>
                <a:srgbClr val="000000"/>
              </a:solidFill>
              <a:effectLst/>
              <a:latin typeface="Calibri" panose="020F0502020204030204" pitchFamily="34" charset="0"/>
              <a:cs typeface="Calibri" panose="020F0502020204030204" pitchFamily="34" charset="0"/>
            </a:endParaRPr>
          </a:p>
        </p:txBody>
      </p:sp>
      <p:sp>
        <p:nvSpPr>
          <p:cNvPr id="2" name="Content Placeholder 1"/>
          <p:cNvSpPr>
            <a:spLocks noGrp="1"/>
          </p:cNvSpPr>
          <p:nvPr>
            <p:ph idx="1"/>
          </p:nvPr>
        </p:nvSpPr>
        <p:spPr>
          <a:xfrm>
            <a:off x="1096207" y="1600200"/>
            <a:ext cx="7438194" cy="4952999"/>
          </a:xfrm>
        </p:spPr>
        <p:txBody>
          <a:bodyPr>
            <a:normAutofit/>
          </a:bodyPr>
          <a:lstStyle/>
          <a:p>
            <a:pPr marL="0" lvl="0" indent="0">
              <a:buNone/>
            </a:pPr>
            <a:endParaRPr lang="en-US" sz="2000" dirty="0">
              <a:solidFill>
                <a:srgbClr val="000000"/>
              </a:solidFill>
              <a:latin typeface="Calibri" panose="020F0502020204030204" pitchFamily="34" charset="0"/>
              <a:cs typeface="Calibri" panose="020F0502020204030204" pitchFamily="34" charset="0"/>
            </a:endParaRPr>
          </a:p>
          <a:p>
            <a:r>
              <a:rPr lang="en-US" sz="2000" dirty="0">
                <a:solidFill>
                  <a:srgbClr val="000000"/>
                </a:solidFill>
                <a:latin typeface="Calibri" panose="020F0502020204030204" pitchFamily="34" charset="0"/>
                <a:cs typeface="Calibri" panose="020F0502020204030204" pitchFamily="34" charset="0"/>
              </a:rPr>
              <a:t>We were hearing about how lonely people were feeling with descriptions of solitary, daily trips to the grocery store as a way to see others </a:t>
            </a:r>
          </a:p>
          <a:p>
            <a:r>
              <a:rPr lang="en-US" sz="2000" dirty="0">
                <a:solidFill>
                  <a:schemeClr val="tx1"/>
                </a:solidFill>
                <a:latin typeface="Calibri" panose="020F0502020204030204" pitchFamily="34" charset="0"/>
                <a:cs typeface="Calibri" panose="020F0502020204030204" pitchFamily="34" charset="0"/>
              </a:rPr>
              <a:t>Although there were offerings through the COA on zoom and cable TV, they were mostly exercise, and few ways to connect people and really engage with others </a:t>
            </a:r>
          </a:p>
          <a:p>
            <a:r>
              <a:rPr lang="en-US" sz="2000" dirty="0">
                <a:solidFill>
                  <a:schemeClr val="tx1"/>
                </a:solidFill>
                <a:latin typeface="Calibri" panose="020F0502020204030204" pitchFamily="34" charset="0"/>
                <a:cs typeface="Calibri" panose="020F0502020204030204" pitchFamily="34" charset="0"/>
              </a:rPr>
              <a:t>We looked to the literature on social isolation and best practices in promoting connectedness for older adults</a:t>
            </a:r>
          </a:p>
          <a:p>
            <a:r>
              <a:rPr lang="en-US" sz="2000" dirty="0">
                <a:solidFill>
                  <a:schemeClr val="tx1"/>
                </a:solidFill>
                <a:latin typeface="Calibri" panose="020F0502020204030204" pitchFamily="34" charset="0"/>
                <a:cs typeface="Calibri" panose="020F0502020204030204" pitchFamily="34" charset="0"/>
              </a:rPr>
              <a:t>We also wanted to make this a team effort </a:t>
            </a:r>
          </a:p>
          <a:p>
            <a:pPr marL="0" indent="0">
              <a:buNone/>
            </a:pPr>
            <a:endParaRPr lang="en-US" sz="2400"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BDADFD15-24D4-4B4F-8C71-F432443F26F0}" type="slidenum">
              <a:rPr lang="en-US" smtClean="0"/>
              <a:pPr>
                <a:defRPr/>
              </a:pPr>
              <a:t>3</a:t>
            </a:fld>
            <a:endParaRPr lang="en-US" dirty="0"/>
          </a:p>
        </p:txBody>
      </p:sp>
    </p:spTree>
    <p:extLst>
      <p:ext uri="{BB962C8B-B14F-4D97-AF65-F5344CB8AC3E}">
        <p14:creationId xmlns:p14="http://schemas.microsoft.com/office/powerpoint/2010/main" val="104064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ChangeArrowheads="1"/>
          </p:cNvSpPr>
          <p:nvPr>
            <p:ph type="title"/>
          </p:nvPr>
        </p:nvSpPr>
        <p:spPr>
          <a:xfrm>
            <a:off x="533400" y="228600"/>
            <a:ext cx="8229600" cy="1139825"/>
          </a:xfrm>
        </p:spPr>
        <p:txBody>
          <a:bodyPr>
            <a:noAutofit/>
          </a:bodyPr>
          <a:lstStyle/>
          <a:p>
            <a:pPr algn="ctr" eaLnBrk="1" hangingPunct="1">
              <a:defRPr/>
            </a:pPr>
            <a:r>
              <a:rPr lang="en-US" sz="3600" b="1" dirty="0">
                <a:solidFill>
                  <a:schemeClr val="tx1"/>
                </a:solidFill>
                <a:effectLst/>
                <a:latin typeface="Calibri" panose="020F0502020204030204" pitchFamily="34" charset="0"/>
              </a:rPr>
              <a:t>Literature on Social </a:t>
            </a:r>
            <a:r>
              <a:rPr lang="en-US" b="1" dirty="0">
                <a:solidFill>
                  <a:schemeClr val="tx1"/>
                </a:solidFill>
                <a:latin typeface="Calibri" panose="020F0502020204030204" pitchFamily="34" charset="0"/>
              </a:rPr>
              <a:t>Isolation</a:t>
            </a:r>
            <a:endParaRPr lang="en-US" sz="3600" b="1" dirty="0">
              <a:solidFill>
                <a:schemeClr val="tx1"/>
              </a:solidFill>
              <a:effectLst/>
              <a:latin typeface="Calibri" panose="020F0502020204030204" pitchFamily="34" charset="0"/>
            </a:endParaRPr>
          </a:p>
        </p:txBody>
      </p:sp>
      <p:sp>
        <p:nvSpPr>
          <p:cNvPr id="9219" name="Rectangle 3"/>
          <p:cNvSpPr>
            <a:spLocks noGrp="1" noChangeArrowheads="1"/>
          </p:cNvSpPr>
          <p:nvPr>
            <p:ph idx="1"/>
          </p:nvPr>
        </p:nvSpPr>
        <p:spPr>
          <a:xfrm>
            <a:off x="1295400" y="838200"/>
            <a:ext cx="7489772" cy="5105401"/>
          </a:xfrm>
        </p:spPr>
        <p:txBody>
          <a:bodyPr>
            <a:normAutofit fontScale="25000" lnSpcReduction="20000"/>
          </a:bodyPr>
          <a:lstStyle/>
          <a:p>
            <a:pPr marL="0" indent="0">
              <a:buNone/>
            </a:pPr>
            <a:endParaRPr lang="en-US" sz="7400" dirty="0">
              <a:solidFill>
                <a:srgbClr val="000000"/>
              </a:solidFill>
              <a:latin typeface="Calibri" panose="020F0502020204030204" pitchFamily="34" charset="0"/>
              <a:cs typeface="Calibri" panose="020F0502020204030204" pitchFamily="34" charset="0"/>
            </a:endParaRPr>
          </a:p>
          <a:p>
            <a:pPr>
              <a:lnSpc>
                <a:spcPct val="120000"/>
              </a:lnSpc>
            </a:pPr>
            <a:r>
              <a:rPr lang="en-US" sz="8000" dirty="0">
                <a:solidFill>
                  <a:schemeClr val="tx1"/>
                </a:solidFill>
                <a:latin typeface="Calibri" panose="020F0502020204030204" pitchFamily="34" charset="0"/>
                <a:cs typeface="Calibri" panose="020F0502020204030204" pitchFamily="34" charset="0"/>
              </a:rPr>
              <a:t>Social interaction is very important </a:t>
            </a:r>
          </a:p>
          <a:p>
            <a:pPr>
              <a:lnSpc>
                <a:spcPct val="120000"/>
              </a:lnSpc>
            </a:pPr>
            <a:r>
              <a:rPr lang="en-US" sz="8000" dirty="0">
                <a:solidFill>
                  <a:schemeClr val="tx1"/>
                </a:solidFill>
                <a:latin typeface="Calibri" panose="020F0502020204030204" pitchFamily="34" charset="0"/>
                <a:cs typeface="Calibri" panose="020F0502020204030204" pitchFamily="34" charset="0"/>
              </a:rPr>
              <a:t>Individuals who are more socially connected have a 50%                           reduced risk of early death relative to those who are less socially connected </a:t>
            </a:r>
          </a:p>
          <a:p>
            <a:pPr>
              <a:lnSpc>
                <a:spcPct val="120000"/>
              </a:lnSpc>
            </a:pPr>
            <a:r>
              <a:rPr lang="en-US" sz="8000" dirty="0">
                <a:solidFill>
                  <a:schemeClr val="tx1"/>
                </a:solidFill>
                <a:latin typeface="Calibri" panose="020F0502020204030204" pitchFamily="34" charset="0"/>
                <a:cs typeface="Calibri" panose="020F0502020204030204" pitchFamily="34" charset="0"/>
              </a:rPr>
              <a:t>Between 33% and 43%  of all older adults in the U.S. experience loneliness, either sometimes or frequently</a:t>
            </a:r>
            <a:r>
              <a:rPr lang="en-US" sz="3200" dirty="0">
                <a:solidFill>
                  <a:schemeClr val="tx1"/>
                </a:solidFill>
                <a:latin typeface="Calibri" panose="020F0502020204030204" pitchFamily="34" charset="0"/>
                <a:cs typeface="Calibri" panose="020F0502020204030204" pitchFamily="34" charset="0"/>
              </a:rPr>
              <a:t> </a:t>
            </a:r>
            <a:r>
              <a:rPr lang="en-US"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National Academies of Sciences, Engineering, and Medicine. 2020. </a:t>
            </a:r>
            <a:endParaRPr lang="en-US" sz="3200" dirty="0">
              <a:solidFill>
                <a:schemeClr val="tx1"/>
              </a:solidFill>
              <a:latin typeface="Calibri" panose="020F0502020204030204" pitchFamily="34" charset="0"/>
              <a:cs typeface="Calibri" panose="020F0502020204030204" pitchFamily="34" charset="0"/>
            </a:endParaRPr>
          </a:p>
          <a:p>
            <a:pPr>
              <a:lnSpc>
                <a:spcPct val="120000"/>
              </a:lnSpc>
            </a:pPr>
            <a:r>
              <a:rPr lang="en-US" sz="8000" dirty="0">
                <a:solidFill>
                  <a:schemeClr val="tx1"/>
                </a:solidFill>
                <a:latin typeface="Calibri" panose="020F0502020204030204" pitchFamily="34" charset="0"/>
                <a:cs typeface="Calibri" panose="020F0502020204030204" pitchFamily="34" charset="0"/>
              </a:rPr>
              <a:t>One in five older adults say their mental health has gotten worse since the pandemic began. </a:t>
            </a:r>
            <a:r>
              <a:rPr lang="en-US" sz="3200" dirty="0">
                <a:solidFill>
                  <a:schemeClr val="tx1"/>
                </a:solidFill>
                <a:latin typeface="Calibri" panose="020F0502020204030204" pitchFamily="34" charset="0"/>
                <a:cs typeface="Calibri" panose="020F0502020204030204" pitchFamily="34" charset="0"/>
              </a:rPr>
              <a:t>National Poll on Health Aging, March, 2021.</a:t>
            </a:r>
            <a:r>
              <a:rPr lang="en-US" sz="3200" u="sng" dirty="0">
                <a:solidFill>
                  <a:schemeClr val="tx1"/>
                </a:solidFill>
                <a:latin typeface="Calibri" panose="020F0502020204030204" pitchFamily="34" charset="0"/>
                <a:cs typeface="Calibri" panose="020F0502020204030204" pitchFamily="34" charset="0"/>
                <a:hlinkClick r:id="rId3"/>
              </a:rPr>
              <a:t> </a:t>
            </a:r>
            <a:endParaRPr lang="en-US" sz="3200" dirty="0">
              <a:solidFill>
                <a:schemeClr val="tx1"/>
              </a:solidFill>
              <a:latin typeface="Calibri" panose="020F0502020204030204" pitchFamily="34" charset="0"/>
              <a:cs typeface="Calibri" panose="020F0502020204030204" pitchFamily="34" charset="0"/>
            </a:endParaRPr>
          </a:p>
          <a:p>
            <a:pPr lvl="0">
              <a:lnSpc>
                <a:spcPct val="120000"/>
              </a:lnSpc>
            </a:pPr>
            <a:r>
              <a:rPr lang="en-US" sz="8000" dirty="0">
                <a:solidFill>
                  <a:schemeClr val="tx1"/>
                </a:solidFill>
                <a:latin typeface="Calibri" panose="020F0502020204030204" pitchFamily="34" charset="0"/>
                <a:cs typeface="Calibri" panose="020F0502020204030204" pitchFamily="34" charset="0"/>
              </a:rPr>
              <a:t>This is so important that in some countries, like England, there is a Minister of Loneliness</a:t>
            </a:r>
          </a:p>
          <a:p>
            <a:pPr marL="0" lvl="0" indent="0">
              <a:lnSpc>
                <a:spcPct val="120000"/>
              </a:lnSpc>
              <a:buNone/>
            </a:pPr>
            <a:endPar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5"/>
          <p:cNvSpPr>
            <a:spLocks noGrp="1"/>
          </p:cNvSpPr>
          <p:nvPr>
            <p:ph type="sldNum" sz="quarter" idx="12"/>
          </p:nvPr>
        </p:nvSpPr>
        <p:spPr/>
        <p:txBody>
          <a:bodyPr/>
          <a:lstStyle/>
          <a:p>
            <a:pPr>
              <a:defRPr/>
            </a:pPr>
            <a:fld id="{8AAEAAB2-2BE7-4F49-A986-6A3C5B136C57}" type="slidenum">
              <a:rPr lang="en-US"/>
              <a:pPr>
                <a:defRPr/>
              </a:pPr>
              <a:t>4</a:t>
            </a:fld>
            <a:endParaRPr lang="en-US" dirty="0"/>
          </a:p>
        </p:txBody>
      </p:sp>
    </p:spTree>
    <p:extLst>
      <p:ext uri="{BB962C8B-B14F-4D97-AF65-F5344CB8AC3E}">
        <p14:creationId xmlns:p14="http://schemas.microsoft.com/office/powerpoint/2010/main" val="3447283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ChangeArrowheads="1"/>
          </p:cNvSpPr>
          <p:nvPr>
            <p:ph type="title"/>
          </p:nvPr>
        </p:nvSpPr>
        <p:spPr>
          <a:xfrm>
            <a:off x="533400" y="228600"/>
            <a:ext cx="8229600" cy="1139825"/>
          </a:xfrm>
        </p:spPr>
        <p:txBody>
          <a:bodyPr>
            <a:noAutofit/>
          </a:bodyPr>
          <a:lstStyle/>
          <a:p>
            <a:pPr algn="ctr">
              <a:defRPr/>
            </a:pPr>
            <a:r>
              <a:rPr lang="en-US" b="1" dirty="0">
                <a:solidFill>
                  <a:srgbClr val="000000"/>
                </a:solidFill>
                <a:latin typeface="Calibri" panose="020F0502020204030204" pitchFamily="34" charset="0"/>
                <a:cs typeface="Calibri" panose="020F0502020204030204" pitchFamily="34" charset="0"/>
              </a:rPr>
              <a:t>Strategies For Coping</a:t>
            </a:r>
            <a:endParaRPr lang="en-US" sz="3600" b="1" dirty="0">
              <a:solidFill>
                <a:schemeClr val="tx1"/>
              </a:solidFill>
              <a:effectLst/>
              <a:latin typeface="Calibri" panose="020F0502020204030204" pitchFamily="34" charset="0"/>
            </a:endParaRPr>
          </a:p>
        </p:txBody>
      </p:sp>
      <p:sp>
        <p:nvSpPr>
          <p:cNvPr id="9219" name="Rectangle 3"/>
          <p:cNvSpPr>
            <a:spLocks noGrp="1" noChangeArrowheads="1"/>
          </p:cNvSpPr>
          <p:nvPr>
            <p:ph idx="1"/>
          </p:nvPr>
        </p:nvSpPr>
        <p:spPr>
          <a:xfrm>
            <a:off x="511228" y="1368424"/>
            <a:ext cx="7413572" cy="5038063"/>
          </a:xfrm>
        </p:spPr>
        <p:txBody>
          <a:bodyPr>
            <a:normAutofit fontScale="92500" lnSpcReduction="10000"/>
          </a:bodyPr>
          <a:lstStyle/>
          <a:p>
            <a:pPr marL="457200" lvl="1" indent="0">
              <a:buNone/>
            </a:pPr>
            <a:r>
              <a:rPr lang="en-US" sz="1900" dirty="0">
                <a:solidFill>
                  <a:srgbClr val="000000"/>
                </a:solidFill>
                <a:latin typeface="Calibri" panose="020F0502020204030204" pitchFamily="34" charset="0"/>
                <a:cs typeface="Calibri" panose="020F0502020204030204" pitchFamily="34" charset="0"/>
              </a:rPr>
              <a:t>As we thought about the design, we found a 2021 report from the Suicide Prevention Resource Center, on strategies for promoting successful coping including:</a:t>
            </a:r>
            <a:endParaRPr lang="en-US" sz="1900" dirty="0">
              <a:latin typeface="Calibri" panose="020F0502020204030204" pitchFamily="34" charset="0"/>
              <a:cs typeface="Calibri" panose="020F0502020204030204" pitchFamily="34" charset="0"/>
            </a:endParaRPr>
          </a:p>
          <a:p>
            <a:pPr lvl="1"/>
            <a:r>
              <a:rPr lang="en-US" sz="1900" b="1" dirty="0">
                <a:solidFill>
                  <a:schemeClr val="tx1"/>
                </a:solidFill>
                <a:latin typeface="Calibri" panose="020F0502020204030204" pitchFamily="34" charset="0"/>
                <a:cs typeface="Calibri" panose="020F0502020204030204" pitchFamily="34" charset="0"/>
              </a:rPr>
              <a:t>Seek out regular moments of pleasure</a:t>
            </a:r>
            <a:r>
              <a:rPr lang="en-US" sz="1900" dirty="0">
                <a:solidFill>
                  <a:schemeClr val="tx1"/>
                </a:solidFill>
                <a:latin typeface="Calibri" panose="020F0502020204030204" pitchFamily="34" charset="0"/>
                <a:cs typeface="Calibri" panose="020F0502020204030204" pitchFamily="34" charset="0"/>
              </a:rPr>
              <a:t>, </a:t>
            </a:r>
            <a:r>
              <a:rPr lang="en-US" sz="1900" b="1" dirty="0">
                <a:solidFill>
                  <a:schemeClr val="tx1"/>
                </a:solidFill>
                <a:latin typeface="Calibri" panose="020F0502020204030204" pitchFamily="34" charset="0"/>
                <a:cs typeface="Calibri" panose="020F0502020204030204" pitchFamily="34" charset="0"/>
              </a:rPr>
              <a:t>meaning, and mastery </a:t>
            </a:r>
          </a:p>
          <a:p>
            <a:pPr lvl="1"/>
            <a:r>
              <a:rPr lang="en-US" sz="1900" b="1" dirty="0">
                <a:solidFill>
                  <a:schemeClr val="tx1"/>
                </a:solidFill>
                <a:latin typeface="Calibri" panose="020F0502020204030204" pitchFamily="34" charset="0"/>
                <a:cs typeface="Calibri" panose="020F0502020204030204" pitchFamily="34" charset="0"/>
              </a:rPr>
              <a:t>Maintain social connectedness and sense of belonging</a:t>
            </a:r>
            <a:r>
              <a:rPr lang="en-US" sz="1900" dirty="0">
                <a:solidFill>
                  <a:schemeClr val="tx1"/>
                </a:solidFill>
                <a:latin typeface="Calibri" panose="020F0502020204030204" pitchFamily="34" charset="0"/>
                <a:cs typeface="Calibri" panose="020F0502020204030204" pitchFamily="34" charset="0"/>
              </a:rPr>
              <a:t>. Some ways in which older adults can maintain connection and a sense of belonging are through virtual social activities, exercise classes, or meetups.</a:t>
            </a:r>
          </a:p>
          <a:p>
            <a:pPr lvl="1"/>
            <a:r>
              <a:rPr lang="en-US" sz="1900" b="1" dirty="0">
                <a:solidFill>
                  <a:schemeClr val="tx1"/>
                </a:solidFill>
                <a:latin typeface="Calibri" panose="020F0502020204030204" pitchFamily="34" charset="0"/>
                <a:cs typeface="Calibri" panose="020F0502020204030204" pitchFamily="34" charset="0"/>
              </a:rPr>
              <a:t>Incorporate ways to experience relaxation and calm</a:t>
            </a:r>
            <a:r>
              <a:rPr lang="en-US" sz="1900" dirty="0">
                <a:solidFill>
                  <a:schemeClr val="tx1"/>
                </a:solidFill>
                <a:latin typeface="Calibri" panose="020F0502020204030204" pitchFamily="34" charset="0"/>
                <a:cs typeface="Calibri" panose="020F0502020204030204" pitchFamily="34" charset="0"/>
              </a:rPr>
              <a:t>. Mindfulness, deep breathing, imagery, yoga, or stretching, can increase older adults’ sense of control, confidence, and focus.</a:t>
            </a:r>
          </a:p>
          <a:p>
            <a:pPr lvl="1"/>
            <a:r>
              <a:rPr lang="en-US" sz="1900" b="1" dirty="0">
                <a:solidFill>
                  <a:schemeClr val="tx1"/>
                </a:solidFill>
                <a:latin typeface="Calibri" panose="020F0502020204030204" pitchFamily="34" charset="0"/>
                <a:cs typeface="Calibri" panose="020F0502020204030204" pitchFamily="34" charset="0"/>
              </a:rPr>
              <a:t>Engage the mind. </a:t>
            </a:r>
            <a:r>
              <a:rPr lang="en-US" sz="1900" dirty="0">
                <a:solidFill>
                  <a:schemeClr val="tx1"/>
                </a:solidFill>
                <a:latin typeface="Calibri" panose="020F0502020204030204" pitchFamily="34" charset="0"/>
                <a:cs typeface="Calibri" panose="020F0502020204030204" pitchFamily="34" charset="0"/>
              </a:rPr>
              <a:t>Keeping the mind active is associated with a number of positive cognitive, emotional, and physical health outcomes. </a:t>
            </a:r>
          </a:p>
          <a:p>
            <a:pPr lvl="1"/>
            <a:r>
              <a:rPr lang="en-US" sz="1900" dirty="0">
                <a:solidFill>
                  <a:schemeClr val="tx1"/>
                </a:solidFill>
                <a:latin typeface="Calibri" panose="020F0502020204030204" pitchFamily="34" charset="0"/>
                <a:cs typeface="Calibri" panose="020F0502020204030204" pitchFamily="34" charset="0"/>
              </a:rPr>
              <a:t> </a:t>
            </a:r>
            <a:r>
              <a:rPr lang="en-US" sz="1900" b="1" dirty="0">
                <a:solidFill>
                  <a:schemeClr val="tx1"/>
                </a:solidFill>
                <a:latin typeface="Calibri" panose="020F0502020204030204" pitchFamily="34" charset="0"/>
                <a:cs typeface="Calibri" panose="020F0502020204030204" pitchFamily="34" charset="0"/>
              </a:rPr>
              <a:t>Engage the body. </a:t>
            </a:r>
            <a:r>
              <a:rPr lang="en-US" sz="1900" dirty="0">
                <a:solidFill>
                  <a:schemeClr val="tx1"/>
                </a:solidFill>
                <a:latin typeface="Calibri" panose="020F0502020204030204" pitchFamily="34" charset="0"/>
                <a:cs typeface="Calibri" panose="020F0502020204030204" pitchFamily="34" charset="0"/>
              </a:rPr>
              <a:t>Regular physical activity is one of the most important things older adults can do for maintaining heart and brain health, reducing stress, and improving mood. Even just 20 minutes of exercise or movement can make a difference.</a:t>
            </a:r>
          </a:p>
          <a:p>
            <a:endParaRPr lang="en-US" sz="1900" dirty="0">
              <a:solidFill>
                <a:srgbClr val="000000"/>
              </a:solidFill>
              <a:latin typeface="Calibri" panose="020F0502020204030204" pitchFamily="34" charset="0"/>
              <a:cs typeface="Calibri" panose="020F0502020204030204" pitchFamily="34" charset="0"/>
            </a:endParaRPr>
          </a:p>
          <a:p>
            <a:pPr lvl="1"/>
            <a:endParaRPr lang="en-US" sz="2000" dirty="0">
              <a:solidFill>
                <a:srgbClr val="000000"/>
              </a:solidFill>
              <a:latin typeface="Calibri" panose="020F0502020204030204" pitchFamily="34" charset="0"/>
              <a:cs typeface="Calibri" panose="020F0502020204030204" pitchFamily="34" charset="0"/>
            </a:endParaRPr>
          </a:p>
          <a:p>
            <a:pPr marL="457200" lvl="1" indent="0">
              <a:buNone/>
            </a:pPr>
            <a:endParaRPr lang="en-US" sz="9400" dirty="0">
              <a:latin typeface="Calibri" panose="020F0502020204030204" pitchFamily="34" charset="0"/>
              <a:cs typeface="Calibri" panose="020F0502020204030204" pitchFamily="34" charset="0"/>
            </a:endParaRPr>
          </a:p>
          <a:p>
            <a:endParaRPr lang="en-US" sz="9600" dirty="0">
              <a:latin typeface="Calibri" panose="020F0502020204030204" pitchFamily="34" charset="0"/>
              <a:cs typeface="Calibri" panose="020F0502020204030204" pitchFamily="34" charset="0"/>
            </a:endParaRPr>
          </a:p>
        </p:txBody>
      </p:sp>
      <p:sp>
        <p:nvSpPr>
          <p:cNvPr id="5" name="Slide Number Placeholder 5"/>
          <p:cNvSpPr>
            <a:spLocks noGrp="1"/>
          </p:cNvSpPr>
          <p:nvPr>
            <p:ph type="sldNum" sz="quarter" idx="12"/>
          </p:nvPr>
        </p:nvSpPr>
        <p:spPr/>
        <p:txBody>
          <a:bodyPr/>
          <a:lstStyle/>
          <a:p>
            <a:pPr>
              <a:defRPr/>
            </a:pPr>
            <a:fld id="{8AAEAAB2-2BE7-4F49-A986-6A3C5B136C57}" type="slidenum">
              <a:rPr lang="en-US"/>
              <a:pPr>
                <a:defRPr/>
              </a:pPr>
              <a:t>5</a:t>
            </a:fld>
            <a:endParaRPr lang="en-US" dirty="0"/>
          </a:p>
        </p:txBody>
      </p:sp>
    </p:spTree>
    <p:extLst>
      <p:ext uri="{BB962C8B-B14F-4D97-AF65-F5344CB8AC3E}">
        <p14:creationId xmlns:p14="http://schemas.microsoft.com/office/powerpoint/2010/main" val="156066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ChangeArrowheads="1"/>
          </p:cNvSpPr>
          <p:nvPr>
            <p:ph type="title"/>
          </p:nvPr>
        </p:nvSpPr>
        <p:spPr>
          <a:xfrm>
            <a:off x="533400" y="228600"/>
            <a:ext cx="8229600" cy="1139825"/>
          </a:xfrm>
        </p:spPr>
        <p:txBody>
          <a:bodyPr>
            <a:noAutofit/>
          </a:bodyPr>
          <a:lstStyle/>
          <a:p>
            <a:pPr algn="ctr">
              <a:defRPr/>
            </a:pPr>
            <a:r>
              <a:rPr lang="en-US" b="1" dirty="0">
                <a:solidFill>
                  <a:schemeClr val="tx1"/>
                </a:solidFill>
                <a:latin typeface="Calibri" panose="020F0502020204030204" pitchFamily="34" charset="0"/>
              </a:rPr>
              <a:t>Mind, Body, Spirit </a:t>
            </a:r>
            <a:br>
              <a:rPr lang="en-US" b="1" dirty="0">
                <a:solidFill>
                  <a:schemeClr val="tx1"/>
                </a:solidFill>
                <a:latin typeface="Calibri" panose="020F0502020204030204" pitchFamily="34" charset="0"/>
              </a:rPr>
            </a:br>
            <a:r>
              <a:rPr lang="en-US" b="1" dirty="0">
                <a:solidFill>
                  <a:schemeClr val="tx1"/>
                </a:solidFill>
                <a:latin typeface="Calibri" panose="020F0502020204030204" pitchFamily="34" charset="0"/>
              </a:rPr>
              <a:t>Overview </a:t>
            </a:r>
            <a:endParaRPr lang="en-US" sz="3600" b="1" dirty="0">
              <a:solidFill>
                <a:schemeClr val="tx1"/>
              </a:solidFill>
              <a:effectLst/>
              <a:latin typeface="Calibri" panose="020F0502020204030204" pitchFamily="34" charset="0"/>
            </a:endParaRPr>
          </a:p>
        </p:txBody>
      </p:sp>
      <p:sp>
        <p:nvSpPr>
          <p:cNvPr id="9219" name="Rectangle 3"/>
          <p:cNvSpPr>
            <a:spLocks noGrp="1" noChangeArrowheads="1"/>
          </p:cNvSpPr>
          <p:nvPr>
            <p:ph idx="1"/>
          </p:nvPr>
        </p:nvSpPr>
        <p:spPr>
          <a:xfrm>
            <a:off x="381000" y="1600200"/>
            <a:ext cx="8153400" cy="4343401"/>
          </a:xfrm>
        </p:spPr>
        <p:txBody>
          <a:bodyPr>
            <a:normAutofit/>
          </a:bodyPr>
          <a:lstStyle/>
          <a:p>
            <a:pPr marL="0" lvl="0" indent="0">
              <a:buNone/>
            </a:pPr>
            <a:endParaRPr lang="en-US" sz="2000" dirty="0">
              <a:solidFill>
                <a:srgbClr val="000000"/>
              </a:solidFill>
              <a:latin typeface="Calibri" panose="020F0502020204030204" pitchFamily="34" charset="0"/>
              <a:cs typeface="Calibri" panose="020F0502020204030204" pitchFamily="34" charset="0"/>
            </a:endParaRPr>
          </a:p>
          <a:p>
            <a:r>
              <a:rPr lang="en-US" sz="2400" dirty="0">
                <a:solidFill>
                  <a:srgbClr val="000000"/>
                </a:solidFill>
                <a:latin typeface="Calibri" panose="020F0502020204030204" pitchFamily="34" charset="0"/>
                <a:cs typeface="Calibri" panose="020F0502020204030204" pitchFamily="34" charset="0"/>
              </a:rPr>
              <a:t>We kept these in mind as we designed a curriculum </a:t>
            </a:r>
          </a:p>
          <a:p>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In </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April and May of 2021, Connections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held a 6</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-week zoom program entitled </a:t>
            </a:r>
            <a:r>
              <a:rPr lang="en-US" sz="2400" b="1" dirty="0">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Mind, Body, Spirit (MBS) </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older adults </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living in Waltham </a:t>
            </a:r>
          </a:p>
          <a:p>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program was designed to be interactive and give participants a chance to connect not only with the material -- but also with one another </a:t>
            </a:r>
          </a:p>
          <a:p>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F</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unding was provided by McLean Hospital through CHNA 18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en-US" sz="2000" dirty="0">
              <a:solidFill>
                <a:srgbClr val="000000"/>
              </a:solidFill>
              <a:latin typeface="Calibri" panose="020F0502020204030204" pitchFamily="34" charset="0"/>
              <a:cs typeface="Calibri" panose="020F0502020204030204" pitchFamily="34" charset="0"/>
            </a:endParaRPr>
          </a:p>
          <a:p>
            <a:pPr marL="0" indent="0">
              <a:buNone/>
            </a:pPr>
            <a:endParaRPr lang="en-US" sz="2200" dirty="0">
              <a:solidFill>
                <a:srgbClr val="000000"/>
              </a:solidFill>
              <a:latin typeface="Calibri" panose="020F0502020204030204" pitchFamily="34" charset="0"/>
              <a:cs typeface="Calibri" panose="020F0502020204030204" pitchFamily="34" charset="0"/>
            </a:endParaRPr>
          </a:p>
          <a:p>
            <a:pPr lvl="1"/>
            <a:endParaRPr lang="en-US" sz="2000" dirty="0">
              <a:solidFill>
                <a:srgbClr val="000000"/>
              </a:solidFill>
              <a:latin typeface="Calibri" panose="020F0502020204030204" pitchFamily="34" charset="0"/>
              <a:cs typeface="Calibri" panose="020F0502020204030204" pitchFamily="34" charset="0"/>
            </a:endParaRPr>
          </a:p>
          <a:p>
            <a:pPr marL="457200" lvl="1" indent="0">
              <a:buNone/>
            </a:pPr>
            <a:endParaRPr lang="en-US" sz="9400" dirty="0">
              <a:latin typeface="Calibri" panose="020F0502020204030204" pitchFamily="34" charset="0"/>
              <a:cs typeface="Calibri" panose="020F0502020204030204" pitchFamily="34" charset="0"/>
            </a:endParaRPr>
          </a:p>
          <a:p>
            <a:endParaRPr lang="en-US" sz="9600" dirty="0">
              <a:latin typeface="Calibri" panose="020F0502020204030204" pitchFamily="34" charset="0"/>
              <a:cs typeface="Calibri" panose="020F0502020204030204" pitchFamily="34" charset="0"/>
            </a:endParaRPr>
          </a:p>
        </p:txBody>
      </p:sp>
      <p:sp>
        <p:nvSpPr>
          <p:cNvPr id="5" name="Slide Number Placeholder 5"/>
          <p:cNvSpPr>
            <a:spLocks noGrp="1"/>
          </p:cNvSpPr>
          <p:nvPr>
            <p:ph type="sldNum" sz="quarter" idx="12"/>
          </p:nvPr>
        </p:nvSpPr>
        <p:spPr/>
        <p:txBody>
          <a:bodyPr/>
          <a:lstStyle/>
          <a:p>
            <a:pPr>
              <a:defRPr/>
            </a:pPr>
            <a:fld id="{8AAEAAB2-2BE7-4F49-A986-6A3C5B136C57}" type="slidenum">
              <a:rPr lang="en-US"/>
              <a:pPr>
                <a:defRPr/>
              </a:pPr>
              <a:t>6</a:t>
            </a:fld>
            <a:endParaRPr lang="en-US" dirty="0"/>
          </a:p>
        </p:txBody>
      </p:sp>
    </p:spTree>
    <p:extLst>
      <p:ext uri="{BB962C8B-B14F-4D97-AF65-F5344CB8AC3E}">
        <p14:creationId xmlns:p14="http://schemas.microsoft.com/office/powerpoint/2010/main" val="1679528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ChangeArrowheads="1"/>
          </p:cNvSpPr>
          <p:nvPr>
            <p:ph type="title"/>
          </p:nvPr>
        </p:nvSpPr>
        <p:spPr>
          <a:xfrm>
            <a:off x="533400" y="228600"/>
            <a:ext cx="8229600" cy="1139825"/>
          </a:xfrm>
        </p:spPr>
        <p:txBody>
          <a:bodyPr>
            <a:noAutofit/>
          </a:bodyPr>
          <a:lstStyle/>
          <a:p>
            <a:pPr algn="ctr">
              <a:defRPr/>
            </a:pPr>
            <a:r>
              <a:rPr lang="en-US" sz="3600" b="1" dirty="0">
                <a:solidFill>
                  <a:schemeClr val="tx1"/>
                </a:solidFill>
                <a:effectLst/>
                <a:latin typeface="Calibri" panose="020F0502020204030204" pitchFamily="34" charset="0"/>
              </a:rPr>
              <a:t>The Team: Collaboration for </a:t>
            </a:r>
            <a:br>
              <a:rPr lang="en-US" sz="3600" b="1" dirty="0">
                <a:solidFill>
                  <a:schemeClr val="tx1"/>
                </a:solidFill>
                <a:effectLst/>
                <a:latin typeface="Calibri" panose="020F0502020204030204" pitchFamily="34" charset="0"/>
              </a:rPr>
            </a:br>
            <a:r>
              <a:rPr lang="en-US" sz="3600" b="1" dirty="0">
                <a:solidFill>
                  <a:schemeClr val="tx1"/>
                </a:solidFill>
                <a:effectLst/>
                <a:latin typeface="Calibri" panose="020F0502020204030204" pitchFamily="34" charset="0"/>
              </a:rPr>
              <a:t>Mind, Body, Spirit </a:t>
            </a:r>
          </a:p>
        </p:txBody>
      </p:sp>
      <p:sp>
        <p:nvSpPr>
          <p:cNvPr id="9219" name="Rectangle 3"/>
          <p:cNvSpPr>
            <a:spLocks noGrp="1" noChangeArrowheads="1"/>
          </p:cNvSpPr>
          <p:nvPr>
            <p:ph idx="1"/>
          </p:nvPr>
        </p:nvSpPr>
        <p:spPr>
          <a:xfrm>
            <a:off x="381000" y="1368425"/>
            <a:ext cx="6781800" cy="4575176"/>
          </a:xfrm>
        </p:spPr>
        <p:txBody>
          <a:bodyPr>
            <a:normAutofit fontScale="85000" lnSpcReduction="10000"/>
          </a:bodyPr>
          <a:lstStyle/>
          <a:p>
            <a:pPr marL="0" lvl="0" indent="0">
              <a:buNone/>
            </a:pPr>
            <a:endParaRPr lang="en-US" sz="2000" dirty="0">
              <a:solidFill>
                <a:srgbClr val="000000"/>
              </a:solidFill>
              <a:latin typeface="Calibri" panose="020F0502020204030204" pitchFamily="34" charset="0"/>
              <a:cs typeface="Calibri" panose="020F0502020204030204" pitchFamily="34" charset="0"/>
            </a:endParaRPr>
          </a:p>
          <a:p>
            <a:r>
              <a:rPr lang="en-US" sz="2400" b="1"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Waltham Council on Aging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publicized the program through newsletters and assisted with registration logistics. </a:t>
            </a:r>
          </a:p>
          <a:p>
            <a:r>
              <a:rPr lang="en-US" sz="2400" b="1"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Healthy Waltham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also helped with outreach and program publicity through newsletter and social media. </a:t>
            </a:r>
          </a:p>
          <a:p>
            <a:r>
              <a:rPr lang="en-US" sz="2400" b="1"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Connections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volunteers provided program design and evaluation leadership. </a:t>
            </a:r>
          </a:p>
          <a:p>
            <a:r>
              <a:rPr lang="en-US" sz="2400" b="1"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Hired a program coordinator who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implemented outreach, recruitment, engagement, and facilitated the  weekly groups. </a:t>
            </a:r>
          </a:p>
          <a:p>
            <a:r>
              <a:rPr lang="en-US" sz="2400" b="1"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Presenters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were content experts with experience working with older adults.  Many were already part of the Waltham network, making it easier to onboard them to the project. MBS offered a modest honorarium for presenters. </a:t>
            </a:r>
          </a:p>
          <a:p>
            <a:endPar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0"/>
            <a:endParaRPr lang="en-US" sz="2000" dirty="0">
              <a:solidFill>
                <a:srgbClr val="000000"/>
              </a:solidFill>
              <a:latin typeface="Calibri" panose="020F0502020204030204" pitchFamily="34" charset="0"/>
              <a:cs typeface="Calibri" panose="020F0502020204030204" pitchFamily="34" charset="0"/>
            </a:endParaRPr>
          </a:p>
          <a:p>
            <a:pPr marL="0" indent="0">
              <a:buNone/>
            </a:pPr>
            <a:endParaRPr lang="en-US" sz="2200" dirty="0">
              <a:solidFill>
                <a:srgbClr val="000000"/>
              </a:solidFill>
              <a:latin typeface="Calibri" panose="020F0502020204030204" pitchFamily="34" charset="0"/>
              <a:cs typeface="Calibri" panose="020F0502020204030204" pitchFamily="34" charset="0"/>
            </a:endParaRPr>
          </a:p>
          <a:p>
            <a:pPr lvl="1"/>
            <a:endParaRPr lang="en-US" sz="2000" dirty="0">
              <a:solidFill>
                <a:srgbClr val="000000"/>
              </a:solidFill>
              <a:latin typeface="Calibri" panose="020F0502020204030204" pitchFamily="34" charset="0"/>
              <a:cs typeface="Calibri" panose="020F0502020204030204" pitchFamily="34" charset="0"/>
            </a:endParaRPr>
          </a:p>
          <a:p>
            <a:pPr marL="457200" lvl="1" indent="0">
              <a:buNone/>
            </a:pPr>
            <a:endParaRPr lang="en-US" sz="9400" dirty="0">
              <a:latin typeface="Calibri" panose="020F0502020204030204" pitchFamily="34" charset="0"/>
              <a:cs typeface="Calibri" panose="020F0502020204030204" pitchFamily="34" charset="0"/>
            </a:endParaRPr>
          </a:p>
          <a:p>
            <a:endParaRPr lang="en-US" sz="9600" dirty="0">
              <a:latin typeface="Calibri" panose="020F0502020204030204" pitchFamily="34" charset="0"/>
              <a:cs typeface="Calibri" panose="020F0502020204030204" pitchFamily="34" charset="0"/>
            </a:endParaRPr>
          </a:p>
        </p:txBody>
      </p:sp>
      <p:sp>
        <p:nvSpPr>
          <p:cNvPr id="5" name="Slide Number Placeholder 5"/>
          <p:cNvSpPr>
            <a:spLocks noGrp="1"/>
          </p:cNvSpPr>
          <p:nvPr>
            <p:ph type="sldNum" sz="quarter" idx="12"/>
          </p:nvPr>
        </p:nvSpPr>
        <p:spPr/>
        <p:txBody>
          <a:bodyPr/>
          <a:lstStyle/>
          <a:p>
            <a:pPr>
              <a:defRPr/>
            </a:pPr>
            <a:fld id="{8AAEAAB2-2BE7-4F49-A986-6A3C5B136C57}" type="slidenum">
              <a:rPr lang="en-US"/>
              <a:pPr>
                <a:defRPr/>
              </a:pPr>
              <a:t>7</a:t>
            </a:fld>
            <a:endParaRPr lang="en-US" dirty="0"/>
          </a:p>
        </p:txBody>
      </p:sp>
    </p:spTree>
    <p:extLst>
      <p:ext uri="{BB962C8B-B14F-4D97-AF65-F5344CB8AC3E}">
        <p14:creationId xmlns:p14="http://schemas.microsoft.com/office/powerpoint/2010/main" val="1362225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C174D-A19C-06A9-0922-FBE3B5F571A2}"/>
              </a:ext>
            </a:extLst>
          </p:cNvPr>
          <p:cNvSpPr>
            <a:spLocks noGrp="1"/>
          </p:cNvSpPr>
          <p:nvPr>
            <p:ph type="title"/>
          </p:nvPr>
        </p:nvSpPr>
        <p:spPr>
          <a:xfrm>
            <a:off x="1752601" y="152400"/>
            <a:ext cx="6781800" cy="1000508"/>
          </a:xfrm>
        </p:spPr>
        <p:txBody>
          <a:bodyPr>
            <a:normAutofit fontScale="90000"/>
          </a:bodyPr>
          <a:lstStyle/>
          <a:p>
            <a:pPr lvl="0"/>
            <a:br>
              <a:rPr lang="en-US" sz="3600" b="1" dirty="0">
                <a:latin typeface="Calibri" panose="020F0502020204030204" pitchFamily="34" charset="0"/>
                <a:cs typeface="Calibri" panose="020F0502020204030204" pitchFamily="34" charset="0"/>
              </a:rPr>
            </a:br>
            <a:r>
              <a:rPr lang="en-US" sz="3600" b="1" dirty="0">
                <a:latin typeface="Calibri" panose="020F0502020204030204" pitchFamily="34" charset="0"/>
                <a:cs typeface="Calibri" panose="020F0502020204030204" pitchFamily="34" charset="0"/>
              </a:rPr>
              <a:t>Waltham Curricula</a:t>
            </a:r>
            <a:endParaRPr lang="en-US" dirty="0"/>
          </a:p>
        </p:txBody>
      </p:sp>
      <p:sp>
        <p:nvSpPr>
          <p:cNvPr id="4" name="Slide Number Placeholder 3">
            <a:extLst>
              <a:ext uri="{FF2B5EF4-FFF2-40B4-BE49-F238E27FC236}">
                <a16:creationId xmlns:a16="http://schemas.microsoft.com/office/drawing/2014/main" id="{E9534A83-FE69-DBFE-7BCC-AAEA2C452D07}"/>
              </a:ext>
            </a:extLst>
          </p:cNvPr>
          <p:cNvSpPr>
            <a:spLocks noGrp="1"/>
          </p:cNvSpPr>
          <p:nvPr>
            <p:ph type="sldNum" sz="quarter" idx="12"/>
          </p:nvPr>
        </p:nvSpPr>
        <p:spPr/>
        <p:txBody>
          <a:bodyPr/>
          <a:lstStyle/>
          <a:p>
            <a:pPr>
              <a:defRPr/>
            </a:pPr>
            <a:fld id="{4D2906CD-4B6A-4126-8DE5-F4199224D302}" type="slidenum">
              <a:rPr lang="en-US" smtClean="0"/>
              <a:pPr>
                <a:defRPr/>
              </a:pPr>
              <a:t>8</a:t>
            </a:fld>
            <a:endParaRPr lang="en-US" dirty="0"/>
          </a:p>
        </p:txBody>
      </p:sp>
      <p:sp>
        <p:nvSpPr>
          <p:cNvPr id="6" name="Content Placeholder 5">
            <a:extLst>
              <a:ext uri="{FF2B5EF4-FFF2-40B4-BE49-F238E27FC236}">
                <a16:creationId xmlns:a16="http://schemas.microsoft.com/office/drawing/2014/main" id="{5A1EF6F0-0C69-4DAD-17DE-F503C3DD1579}"/>
              </a:ext>
            </a:extLst>
          </p:cNvPr>
          <p:cNvSpPr>
            <a:spLocks noGrp="1"/>
          </p:cNvSpPr>
          <p:nvPr>
            <p:ph idx="1"/>
          </p:nvPr>
        </p:nvSpPr>
        <p:spPr>
          <a:xfrm>
            <a:off x="838200" y="1600200"/>
            <a:ext cx="7696201" cy="4953000"/>
          </a:xfrm>
        </p:spPr>
        <p:txBody>
          <a:bodyPr>
            <a:normAutofit fontScale="55000" lnSpcReduction="20000"/>
          </a:bodyPr>
          <a:lstStyle/>
          <a:p>
            <a:pPr algn="l"/>
            <a:r>
              <a:rPr lang="en-US" sz="3600" b="1" dirty="0">
                <a:solidFill>
                  <a:schemeClr val="tx1"/>
                </a:solidFill>
                <a:latin typeface="Calibri" panose="020F0502020204030204" pitchFamily="34" charset="0"/>
                <a:ea typeface="Calibri" panose="020F0502020204030204" pitchFamily="34" charset="0"/>
                <a:cs typeface="Calibri" panose="020F0502020204030204" pitchFamily="34" charset="0"/>
              </a:rPr>
              <a:t>Week 1- Mind</a:t>
            </a:r>
          </a:p>
          <a:p>
            <a:pPr marL="0" indent="0" algn="l">
              <a:buNone/>
            </a:pPr>
            <a:r>
              <a:rPr lang="en-US" sz="3600" i="1" dirty="0">
                <a:solidFill>
                  <a:schemeClr val="tx1"/>
                </a:solidFill>
                <a:latin typeface="Calibri" panose="020F0502020204030204" pitchFamily="34" charset="0"/>
                <a:ea typeface="Calibri" panose="020F0502020204030204" pitchFamily="34" charset="0"/>
                <a:cs typeface="Calibri" panose="020F0502020204030204" pitchFamily="34" charset="0"/>
              </a:rPr>
              <a:t>	Waltham’s History—Places that Matter</a:t>
            </a:r>
          </a:p>
          <a:p>
            <a:pPr algn="l"/>
            <a:r>
              <a:rPr lang="en-US" sz="3600" b="1" dirty="0">
                <a:solidFill>
                  <a:schemeClr val="tx1"/>
                </a:solidFill>
                <a:latin typeface="Calibri" panose="020F0502020204030204" pitchFamily="34" charset="0"/>
                <a:ea typeface="Calibri" panose="020F0502020204030204" pitchFamily="34" charset="0"/>
                <a:cs typeface="Calibri" panose="020F0502020204030204" pitchFamily="34" charset="0"/>
              </a:rPr>
              <a:t>	Week 2 -Mind</a:t>
            </a:r>
          </a:p>
          <a:p>
            <a:pPr marL="0" indent="0" algn="l">
              <a:buNone/>
            </a:pPr>
            <a:r>
              <a:rPr lang="en-US" sz="36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600" i="1" dirty="0">
                <a:solidFill>
                  <a:schemeClr val="tx1"/>
                </a:solidFill>
                <a:latin typeface="Calibri" panose="020F0502020204030204" pitchFamily="34" charset="0"/>
                <a:ea typeface="Calibri" panose="020F0502020204030204" pitchFamily="34" charset="0"/>
                <a:cs typeface="Calibri" panose="020F0502020204030204" pitchFamily="34" charset="0"/>
              </a:rPr>
              <a:t>Journaling—The Rewards of Recording Thoughts, Reminiscences 	and Experiences  </a:t>
            </a:r>
          </a:p>
          <a:p>
            <a:pPr algn="l"/>
            <a:r>
              <a:rPr lang="en-US" sz="3600" b="1" dirty="0">
                <a:solidFill>
                  <a:schemeClr val="tx1"/>
                </a:solidFill>
                <a:latin typeface="Calibri" panose="020F0502020204030204" pitchFamily="34" charset="0"/>
                <a:ea typeface="Calibri" panose="020F0502020204030204" pitchFamily="34" charset="0"/>
                <a:cs typeface="Calibri" panose="020F0502020204030204" pitchFamily="34" charset="0"/>
              </a:rPr>
              <a:t>Week 3 -Body 				</a:t>
            </a:r>
          </a:p>
          <a:p>
            <a:pPr marL="457200" lvl="1" indent="0" algn="l">
              <a:buNone/>
            </a:pPr>
            <a:r>
              <a:rPr lang="en-US" sz="3600" i="1" dirty="0">
                <a:solidFill>
                  <a:schemeClr val="tx1"/>
                </a:solidFill>
                <a:latin typeface="Calibri" panose="020F0502020204030204" pitchFamily="34" charset="0"/>
                <a:ea typeface="Calibri" panose="020F0502020204030204" pitchFamily="34" charset="0"/>
                <a:cs typeface="Calibri" panose="020F0502020204030204" pitchFamily="34" charset="0"/>
              </a:rPr>
              <a:t>Move it &amp; Use it</a:t>
            </a:r>
          </a:p>
          <a:p>
            <a:pPr algn="l"/>
            <a:r>
              <a:rPr lang="en-US" sz="3600" b="1" dirty="0">
                <a:solidFill>
                  <a:schemeClr val="tx1"/>
                </a:solidFill>
                <a:latin typeface="Calibri" panose="020F0502020204030204" pitchFamily="34" charset="0"/>
                <a:ea typeface="Calibri" panose="020F0502020204030204" pitchFamily="34" charset="0"/>
                <a:cs typeface="Calibri" panose="020F0502020204030204" pitchFamily="34" charset="0"/>
              </a:rPr>
              <a:t>	Week 4 -Body</a:t>
            </a:r>
          </a:p>
          <a:p>
            <a:pPr marL="0" indent="0" algn="l">
              <a:buNone/>
            </a:pPr>
            <a:r>
              <a:rPr lang="en-US" sz="36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600" i="1" dirty="0">
                <a:solidFill>
                  <a:schemeClr val="tx1"/>
                </a:solidFill>
                <a:latin typeface="Calibri" panose="020F0502020204030204" pitchFamily="34" charset="0"/>
                <a:ea typeface="Calibri" panose="020F0502020204030204" pitchFamily="34" charset="0"/>
                <a:cs typeface="Calibri" panose="020F0502020204030204" pitchFamily="34" charset="0"/>
              </a:rPr>
              <a:t>Yoga—Gentle Stretch</a:t>
            </a:r>
          </a:p>
          <a:p>
            <a:r>
              <a:rPr lang="en-US" sz="3600" b="1" dirty="0">
                <a:solidFill>
                  <a:schemeClr val="tx1"/>
                </a:solidFill>
                <a:latin typeface="Calibri" panose="020F0502020204030204" pitchFamily="34" charset="0"/>
                <a:ea typeface="Calibri" panose="020F0502020204030204" pitchFamily="34" charset="0"/>
                <a:cs typeface="Calibri" panose="020F0502020204030204" pitchFamily="34" charset="0"/>
              </a:rPr>
              <a:t>   Week 5- Spirit</a:t>
            </a:r>
          </a:p>
          <a:p>
            <a:pPr marL="457200" lvl="1" indent="0">
              <a:buNone/>
            </a:pPr>
            <a:r>
              <a:rPr lang="en-US" sz="3400" i="1" dirty="0">
                <a:solidFill>
                  <a:schemeClr val="tx1"/>
                </a:solidFill>
                <a:latin typeface="Calibri" panose="020F0502020204030204" pitchFamily="34" charset="0"/>
                <a:ea typeface="Calibri" panose="020F0502020204030204" pitchFamily="34" charset="0"/>
                <a:cs typeface="Calibri" panose="020F0502020204030204" pitchFamily="34" charset="0"/>
              </a:rPr>
              <a:t>Emotional Well-Being</a:t>
            </a:r>
          </a:p>
          <a:p>
            <a:r>
              <a:rPr lang="en-US" sz="3600" b="1" dirty="0">
                <a:solidFill>
                  <a:schemeClr val="tx1"/>
                </a:solidFill>
                <a:latin typeface="Calibri" panose="020F0502020204030204" pitchFamily="34" charset="0"/>
                <a:ea typeface="Calibri" panose="020F0502020204030204" pitchFamily="34" charset="0"/>
                <a:cs typeface="Calibri" panose="020F0502020204030204" pitchFamily="34" charset="0"/>
              </a:rPr>
              <a:t>  Week 6 -Spirit</a:t>
            </a:r>
          </a:p>
          <a:p>
            <a:pPr marL="0" indent="0" algn="l">
              <a:buNone/>
            </a:pPr>
            <a:r>
              <a:rPr lang="en-US" sz="36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600" i="1" dirty="0">
                <a:solidFill>
                  <a:schemeClr val="tx1"/>
                </a:solidFill>
                <a:latin typeface="Calibri" panose="020F0502020204030204" pitchFamily="34" charset="0"/>
                <a:ea typeface="Calibri" panose="020F0502020204030204" pitchFamily="34" charset="0"/>
                <a:cs typeface="Calibri" panose="020F0502020204030204" pitchFamily="34" charset="0"/>
              </a:rPr>
              <a:t>Mindfulness—The Joy of Breathing</a:t>
            </a:r>
          </a:p>
          <a:p>
            <a:endParaRPr lang="en-US" dirty="0"/>
          </a:p>
        </p:txBody>
      </p:sp>
    </p:spTree>
    <p:extLst>
      <p:ext uri="{BB962C8B-B14F-4D97-AF65-F5344CB8AC3E}">
        <p14:creationId xmlns:p14="http://schemas.microsoft.com/office/powerpoint/2010/main" val="1174393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A8F4D-417D-4134-B522-176A6C4B3F91}"/>
              </a:ext>
            </a:extLst>
          </p:cNvPr>
          <p:cNvSpPr>
            <a:spLocks noGrp="1"/>
          </p:cNvSpPr>
          <p:nvPr>
            <p:ph type="title"/>
          </p:nvPr>
        </p:nvSpPr>
        <p:spPr>
          <a:xfrm>
            <a:off x="609599" y="609600"/>
            <a:ext cx="6347713" cy="838200"/>
          </a:xfrm>
        </p:spPr>
        <p:txBody>
          <a:bodyPr>
            <a:normAutofit/>
          </a:bodyPr>
          <a:lstStyle/>
          <a:p>
            <a:pPr algn="ctr"/>
            <a:r>
              <a:rPr lang="en-US" dirty="0"/>
              <a:t> </a:t>
            </a:r>
            <a:r>
              <a:rPr lang="en-US" b="1" dirty="0">
                <a:solidFill>
                  <a:schemeClr val="tx1"/>
                </a:solidFill>
                <a:latin typeface="Calibri" panose="020F0502020204030204" pitchFamily="34" charset="0"/>
              </a:rPr>
              <a:t>MBS Program Format </a:t>
            </a:r>
            <a:endParaRPr lang="en-US" dirty="0"/>
          </a:p>
        </p:txBody>
      </p:sp>
      <p:sp>
        <p:nvSpPr>
          <p:cNvPr id="3" name="Content Placeholder 2">
            <a:extLst>
              <a:ext uri="{FF2B5EF4-FFF2-40B4-BE49-F238E27FC236}">
                <a16:creationId xmlns:a16="http://schemas.microsoft.com/office/drawing/2014/main" id="{75A3D4D9-59E2-42F9-A8BB-E2735D44AEBC}"/>
              </a:ext>
            </a:extLst>
          </p:cNvPr>
          <p:cNvSpPr>
            <a:spLocks noGrp="1"/>
          </p:cNvSpPr>
          <p:nvPr>
            <p:ph idx="1"/>
          </p:nvPr>
        </p:nvSpPr>
        <p:spPr>
          <a:xfrm>
            <a:off x="609599" y="1371600"/>
            <a:ext cx="8153401" cy="5034887"/>
          </a:xfrm>
        </p:spPr>
        <p:txBody>
          <a:bodyPr>
            <a:normAutofit/>
          </a:bodyPr>
          <a:lstStyle/>
          <a:p>
            <a:r>
              <a:rPr lang="en-US" sz="2000" dirty="0">
                <a:solidFill>
                  <a:srgbClr val="000000"/>
                </a:solidFill>
                <a:latin typeface="Calibri" panose="020F0502020204030204" pitchFamily="34" charset="0"/>
                <a:cs typeface="Calibri" panose="020F0502020204030204" pitchFamily="34" charset="0"/>
              </a:rPr>
              <a:t>Format designed to promote learner interaction</a:t>
            </a:r>
          </a:p>
          <a:p>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six, weekly, 90-minute sessions</a:t>
            </a:r>
            <a:endPar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Each session included a 30-minute presentation on the selected topic, which we called </a:t>
            </a: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Learn It</a:t>
            </a:r>
            <a:endPar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After </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each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session, we gathered feedback from the participants on their thoughts about the session, which we called </a:t>
            </a: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Like It?  </a:t>
            </a:r>
          </a:p>
          <a:p>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the end of the</a:t>
            </a: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session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resources related to the topic were offered, with the suggestion of </a:t>
            </a: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Try It</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home</a:t>
            </a:r>
            <a:endPar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dirty="0">
                <a:solidFill>
                  <a:schemeClr val="tx1"/>
                </a:solidFill>
                <a:latin typeface="Calibri" panose="020F0502020204030204" pitchFamily="34" charset="0"/>
                <a:cs typeface="Calibri" panose="020F0502020204030204" pitchFamily="34" charset="0"/>
              </a:rPr>
              <a:t>Participants were encouraged to do </a:t>
            </a: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Try It</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activities with a fellow participant, friend, or family member</a:t>
            </a:r>
          </a:p>
          <a:p>
            <a:endParaRPr lang="en-US" dirty="0">
              <a:solidFill>
                <a:schemeClr val="tx1"/>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1FC11D9D-826E-4B96-ADA9-25B060093734}"/>
              </a:ext>
            </a:extLst>
          </p:cNvPr>
          <p:cNvSpPr>
            <a:spLocks noGrp="1"/>
          </p:cNvSpPr>
          <p:nvPr>
            <p:ph type="sldNum" sz="quarter" idx="12"/>
          </p:nvPr>
        </p:nvSpPr>
        <p:spPr/>
        <p:txBody>
          <a:bodyPr/>
          <a:lstStyle/>
          <a:p>
            <a:pPr>
              <a:defRPr/>
            </a:pPr>
            <a:fld id="{BDADFD15-24D4-4B4F-8C71-F432443F26F0}" type="slidenum">
              <a:rPr lang="en-US" smtClean="0"/>
              <a:pPr>
                <a:defRPr/>
              </a:pPr>
              <a:t>9</a:t>
            </a:fld>
            <a:endParaRPr lang="en-US" dirty="0"/>
          </a:p>
        </p:txBody>
      </p:sp>
    </p:spTree>
    <p:extLst>
      <p:ext uri="{BB962C8B-B14F-4D97-AF65-F5344CB8AC3E}">
        <p14:creationId xmlns:p14="http://schemas.microsoft.com/office/powerpoint/2010/main" val="415272419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TM04033919[[fn=Circuit]]</Template>
  <TotalTime>12728</TotalTime>
  <Words>2427</Words>
  <Application>Microsoft Office PowerPoint</Application>
  <PresentationFormat>On-screen Show (4:3)</PresentationFormat>
  <Paragraphs>323</Paragraphs>
  <Slides>25</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Arial Narrow</vt:lpstr>
      <vt:lpstr>Calibri</vt:lpstr>
      <vt:lpstr>Century Gothic</vt:lpstr>
      <vt:lpstr>Symbol</vt:lpstr>
      <vt:lpstr>Wingdings</vt:lpstr>
      <vt:lpstr>Wingdings 3</vt:lpstr>
      <vt:lpstr>Wisp</vt:lpstr>
      <vt:lpstr> </vt:lpstr>
      <vt:lpstr>Why MBS?</vt:lpstr>
      <vt:lpstr>MBS in Waltham</vt:lpstr>
      <vt:lpstr>Literature on Social Isolation</vt:lpstr>
      <vt:lpstr>Strategies For Coping</vt:lpstr>
      <vt:lpstr>Mind, Body, Spirit  Overview </vt:lpstr>
      <vt:lpstr>The Team: Collaboration for  Mind, Body, Spirit </vt:lpstr>
      <vt:lpstr> Waltham Curricula</vt:lpstr>
      <vt:lpstr> MBS Program Format </vt:lpstr>
      <vt:lpstr> MBS Outcomes Waltham</vt:lpstr>
      <vt:lpstr>Mind Body Spirit: Connecting During COVID </vt:lpstr>
      <vt:lpstr>Mind, Body, Spirit Wareham   </vt:lpstr>
      <vt:lpstr>Mind, Body, Spirit Curriculum Wareham</vt:lpstr>
      <vt:lpstr>PowerPoint Presentation</vt:lpstr>
      <vt:lpstr>Week Two, Learn It:  From Waltham but used in Wareham  Journaling—The Rewards of Recording Your Thoughts, Reminiscences and Experiences  </vt:lpstr>
      <vt:lpstr> MBS in Action Today</vt:lpstr>
      <vt:lpstr> MBS in Action</vt:lpstr>
      <vt:lpstr>PowerPoint Presentation</vt:lpstr>
      <vt:lpstr> Participant Feedback- Waltham</vt:lpstr>
      <vt:lpstr>PowerPoint Presentation</vt:lpstr>
      <vt:lpstr> Journaling Feedback from  Wareham Participants </vt:lpstr>
      <vt:lpstr>Implementation Plan for MBS</vt:lpstr>
      <vt:lpstr>    MBS Budget</vt:lpstr>
      <vt:lpstr>Discussion Opportunities &amp; Challenges   in a Time of Increasing  Social Isolation </vt:lpstr>
      <vt:lpstr>     Today’s Presenters</vt:lpstr>
    </vt:vector>
  </TitlesOfParts>
  <Company>Boston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IGSW</dc:creator>
  <cp:lastModifiedBy>Annalee Kathy</cp:lastModifiedBy>
  <cp:revision>840</cp:revision>
  <cp:lastPrinted>2023-05-03T12:42:18Z</cp:lastPrinted>
  <dcterms:created xsi:type="dcterms:W3CDTF">2004-10-25T15:43:39Z</dcterms:created>
  <dcterms:modified xsi:type="dcterms:W3CDTF">2023-05-16T15:36:43Z</dcterms:modified>
</cp:coreProperties>
</file>