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83" r:id="rId6"/>
    <p:sldId id="285" r:id="rId7"/>
    <p:sldId id="354" r:id="rId8"/>
    <p:sldId id="355" r:id="rId9"/>
    <p:sldId id="356" r:id="rId10"/>
    <p:sldId id="348" r:id="rId11"/>
    <p:sldId id="350" r:id="rId12"/>
    <p:sldId id="351" r:id="rId13"/>
    <p:sldId id="353" r:id="rId14"/>
    <p:sldId id="357" r:id="rId15"/>
    <p:sldId id="347" r:id="rId16"/>
    <p:sldId id="258" r:id="rId17"/>
    <p:sldId id="279" r:id="rId18"/>
    <p:sldId id="280" r:id="rId19"/>
    <p:sldId id="281" r:id="rId20"/>
    <p:sldId id="274" r:id="rId21"/>
    <p:sldId id="262" r:id="rId22"/>
    <p:sldId id="277" r:id="rId23"/>
    <p:sldId id="275" r:id="rId24"/>
    <p:sldId id="263" r:id="rId25"/>
    <p:sldId id="264" r:id="rId26"/>
    <p:sldId id="276" r:id="rId27"/>
    <p:sldId id="268" r:id="rId28"/>
    <p:sldId id="269" r:id="rId29"/>
    <p:sldId id="270" r:id="rId30"/>
    <p:sldId id="267" r:id="rId31"/>
    <p:sldId id="260"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35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74"/>
  </p:normalViewPr>
  <p:slideViewPr>
    <p:cSldViewPr>
      <p:cViewPr varScale="1">
        <p:scale>
          <a:sx n="165" d="100"/>
          <a:sy n="165" d="100"/>
        </p:scale>
        <p:origin x="103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mssm2\mssm2$\ramasr01\Personal\1.%20Mount%20Sinai\ACG%20Clerkship\Scholarly%20Projects\Ageism%20Curriculum\Survey%20Data\11.1.22%20Pre-Post%20Ageism%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27176215412806E-2"/>
          <c:y val="1.7902404370799332E-2"/>
          <c:w val="0.88318397808969529"/>
          <c:h val="0.76962170658857143"/>
        </c:manualLayout>
      </c:layout>
      <c:barChart>
        <c:barDir val="col"/>
        <c:grouping val="clustered"/>
        <c:varyColors val="0"/>
        <c:ser>
          <c:idx val="0"/>
          <c:order val="0"/>
          <c:tx>
            <c:strRef>
              <c:f>Sheet1!$C$15</c:f>
              <c:strCache>
                <c:ptCount val="1"/>
                <c:pt idx="0">
                  <c:v>Baseline (n=124)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Sheet1!$A$10:$A$13</c:f>
              <c:strCache>
                <c:ptCount val="4"/>
                <c:pt idx="0">
                  <c:v>CONFIDENCE in reducing own ageist biases</c:v>
                </c:pt>
                <c:pt idx="1">
                  <c:v>ABILITY to identify ageist remarks/actions</c:v>
                </c:pt>
                <c:pt idx="2">
                  <c:v>INTEREST in learning about ageism</c:v>
                </c:pt>
                <c:pt idx="3">
                  <c:v>Engagement in ANTI-AGEISM activities</c:v>
                </c:pt>
              </c:strCache>
            </c:strRef>
          </c:cat>
          <c:val>
            <c:numRef>
              <c:f>Sheet1!$C$10:$C$13</c:f>
              <c:numCache>
                <c:formatCode>0%</c:formatCode>
                <c:ptCount val="4"/>
                <c:pt idx="0">
                  <c:v>0.27419354838709675</c:v>
                </c:pt>
                <c:pt idx="1">
                  <c:v>0.532258064516129</c:v>
                </c:pt>
                <c:pt idx="2">
                  <c:v>0.86290322580645162</c:v>
                </c:pt>
                <c:pt idx="3">
                  <c:v>0.24193548387096775</c:v>
                </c:pt>
              </c:numCache>
            </c:numRef>
          </c:val>
          <c:extLst>
            <c:ext xmlns:c16="http://schemas.microsoft.com/office/drawing/2014/chart" uri="{C3380CC4-5D6E-409C-BE32-E72D297353CC}">
              <c16:uniqueId val="{00000000-F677-4A6E-BDD4-1245C36B0E81}"/>
            </c:ext>
          </c:extLst>
        </c:ser>
        <c:ser>
          <c:idx val="1"/>
          <c:order val="1"/>
          <c:tx>
            <c:strRef>
              <c:f>Sheet1!$D$15</c:f>
              <c:strCache>
                <c:ptCount val="1"/>
                <c:pt idx="0">
                  <c:v>End-of-Clerkship (n=77)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Sheet1!$A$10:$A$13</c:f>
              <c:strCache>
                <c:ptCount val="4"/>
                <c:pt idx="0">
                  <c:v>CONFIDENCE in reducing own ageist biases</c:v>
                </c:pt>
                <c:pt idx="1">
                  <c:v>ABILITY to identify ageist remarks/actions</c:v>
                </c:pt>
                <c:pt idx="2">
                  <c:v>INTEREST in learning about ageism</c:v>
                </c:pt>
                <c:pt idx="3">
                  <c:v>Engagement in ANTI-AGEISM activities</c:v>
                </c:pt>
              </c:strCache>
            </c:strRef>
          </c:cat>
          <c:val>
            <c:numRef>
              <c:f>Sheet1!$D$10:$D$13</c:f>
              <c:numCache>
                <c:formatCode>0%</c:formatCode>
                <c:ptCount val="4"/>
                <c:pt idx="0">
                  <c:v>0.83116883116883122</c:v>
                </c:pt>
                <c:pt idx="1">
                  <c:v>0.88311688311688308</c:v>
                </c:pt>
                <c:pt idx="2">
                  <c:v>0.8441558441558441</c:v>
                </c:pt>
                <c:pt idx="3">
                  <c:v>0.74025974025974028</c:v>
                </c:pt>
              </c:numCache>
            </c:numRef>
          </c:val>
          <c:extLst>
            <c:ext xmlns:c16="http://schemas.microsoft.com/office/drawing/2014/chart" uri="{C3380CC4-5D6E-409C-BE32-E72D297353CC}">
              <c16:uniqueId val="{00000001-F677-4A6E-BDD4-1245C36B0E81}"/>
            </c:ext>
          </c:extLst>
        </c:ser>
        <c:dLbls>
          <c:dLblPos val="outEnd"/>
          <c:showLegendKey val="0"/>
          <c:showVal val="1"/>
          <c:showCatName val="0"/>
          <c:showSerName val="0"/>
          <c:showPercent val="0"/>
          <c:showBubbleSize val="0"/>
        </c:dLbls>
        <c:gapWidth val="219"/>
        <c:overlap val="-27"/>
        <c:axId val="1116797695"/>
        <c:axId val="1116798527"/>
      </c:barChart>
      <c:catAx>
        <c:axId val="1116797695"/>
        <c:scaling>
          <c:orientation val="minMax"/>
        </c:scaling>
        <c:delete val="0"/>
        <c:axPos val="b"/>
        <c:numFmt formatCode="#,##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6798527"/>
        <c:crossesAt val="0"/>
        <c:auto val="0"/>
        <c:lblAlgn val="ctr"/>
        <c:lblOffset val="100"/>
        <c:noMultiLvlLbl val="0"/>
      </c:catAx>
      <c:valAx>
        <c:axId val="1116798527"/>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medical student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797695"/>
        <c:crossesAt val="1"/>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7-12 months</c:v>
                </c:pt>
              </c:strCache>
            </c:strRef>
          </c:tx>
          <c:spPr>
            <a:solidFill>
              <a:schemeClr val="accent1"/>
            </a:solidFill>
            <a:ln>
              <a:noFill/>
            </a:ln>
            <a:effectLst/>
          </c:spPr>
          <c:invertIfNegative val="0"/>
          <c:cat>
            <c:strRef>
              <c:f>Sheet1!$A$2</c:f>
              <c:strCache>
                <c:ptCount val="1"/>
                <c:pt idx="0">
                  <c:v>Mean Attitudinal Scale</c:v>
                </c:pt>
              </c:strCache>
            </c:strRef>
          </c:cat>
          <c:val>
            <c:numRef>
              <c:f>Sheet1!$B$2</c:f>
              <c:numCache>
                <c:formatCode>General</c:formatCode>
                <c:ptCount val="1"/>
                <c:pt idx="0">
                  <c:v>3.7</c:v>
                </c:pt>
              </c:numCache>
            </c:numRef>
          </c:val>
          <c:extLst>
            <c:ext xmlns:c16="http://schemas.microsoft.com/office/drawing/2014/chart" uri="{C3380CC4-5D6E-409C-BE32-E72D297353CC}">
              <c16:uniqueId val="{00000000-128B-BD44-B1B3-18D60DBEE178}"/>
            </c:ext>
          </c:extLst>
        </c:ser>
        <c:ser>
          <c:idx val="1"/>
          <c:order val="1"/>
          <c:tx>
            <c:strRef>
              <c:f>Sheet1!$C$1</c:f>
              <c:strCache>
                <c:ptCount val="1"/>
                <c:pt idx="0">
                  <c:v>24-38 months</c:v>
                </c:pt>
              </c:strCache>
            </c:strRef>
          </c:tx>
          <c:spPr>
            <a:solidFill>
              <a:schemeClr val="accent2"/>
            </a:solidFill>
            <a:ln>
              <a:noFill/>
            </a:ln>
            <a:effectLst/>
          </c:spPr>
          <c:invertIfNegative val="0"/>
          <c:cat>
            <c:strRef>
              <c:f>Sheet1!$A$2</c:f>
              <c:strCache>
                <c:ptCount val="1"/>
                <c:pt idx="0">
                  <c:v>Mean Attitudinal Scale</c:v>
                </c:pt>
              </c:strCache>
            </c:strRef>
          </c:cat>
          <c:val>
            <c:numRef>
              <c:f>Sheet1!$C$2</c:f>
              <c:numCache>
                <c:formatCode>General</c:formatCode>
                <c:ptCount val="1"/>
                <c:pt idx="0">
                  <c:v>4.25</c:v>
                </c:pt>
              </c:numCache>
            </c:numRef>
          </c:val>
          <c:extLst>
            <c:ext xmlns:c16="http://schemas.microsoft.com/office/drawing/2014/chart" uri="{C3380CC4-5D6E-409C-BE32-E72D297353CC}">
              <c16:uniqueId val="{00000003-128B-BD44-B1B3-18D60DBEE178}"/>
            </c:ext>
          </c:extLst>
        </c:ser>
        <c:dLbls>
          <c:showLegendKey val="0"/>
          <c:showVal val="0"/>
          <c:showCatName val="0"/>
          <c:showSerName val="0"/>
          <c:showPercent val="0"/>
          <c:showBubbleSize val="0"/>
        </c:dLbls>
        <c:gapWidth val="219"/>
        <c:overlap val="-27"/>
        <c:axId val="1042801376"/>
        <c:axId val="1430575312"/>
      </c:barChart>
      <c:catAx>
        <c:axId val="104280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0575312"/>
        <c:crosses val="autoZero"/>
        <c:auto val="1"/>
        <c:lblAlgn val="ctr"/>
        <c:lblOffset val="100"/>
        <c:noMultiLvlLbl val="0"/>
      </c:catAx>
      <c:valAx>
        <c:axId val="143057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0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A3A83-DAC7-42EC-B12E-1BE025C6B9F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7BB4854-5169-4853-A798-78046ADF27FA}">
      <dgm:prSet/>
      <dgm:spPr/>
      <dgm:t>
        <a:bodyPr/>
        <a:lstStyle/>
        <a:p>
          <a:r>
            <a:rPr lang="en-US"/>
            <a:t>Required 4 week outpatient clerkship for medical students in the 4</a:t>
          </a:r>
          <a:r>
            <a:rPr lang="en-US" baseline="30000"/>
            <a:t>th</a:t>
          </a:r>
          <a:r>
            <a:rPr lang="en-US"/>
            <a:t> year</a:t>
          </a:r>
        </a:p>
      </dgm:t>
    </dgm:pt>
    <dgm:pt modelId="{86D05B0F-CBD5-4F02-9D6F-3C2A1906912D}" type="parTrans" cxnId="{03D94F0A-D130-415C-9B47-D6C7EEC5496F}">
      <dgm:prSet/>
      <dgm:spPr/>
      <dgm:t>
        <a:bodyPr/>
        <a:lstStyle/>
        <a:p>
          <a:endParaRPr lang="en-US"/>
        </a:p>
      </dgm:t>
    </dgm:pt>
    <dgm:pt modelId="{6078E0A9-0D17-4A1C-B23E-B8F794C0DA7E}" type="sibTrans" cxnId="{03D94F0A-D130-415C-9B47-D6C7EEC5496F}">
      <dgm:prSet/>
      <dgm:spPr/>
      <dgm:t>
        <a:bodyPr/>
        <a:lstStyle/>
        <a:p>
          <a:endParaRPr lang="en-US"/>
        </a:p>
      </dgm:t>
    </dgm:pt>
    <dgm:pt modelId="{66407CE4-CD3C-4B45-9608-BDFABA2F10BC}">
      <dgm:prSet/>
      <dgm:spPr/>
      <dgm:t>
        <a:bodyPr/>
        <a:lstStyle/>
        <a:p>
          <a:r>
            <a:rPr lang="en-US"/>
            <a:t>Module focused on mental health and aging</a:t>
          </a:r>
        </a:p>
      </dgm:t>
    </dgm:pt>
    <dgm:pt modelId="{CD4E35DE-298C-4225-A469-C87F6BE8936B}" type="parTrans" cxnId="{38340D8B-8CA1-4055-8BCA-F034146856BF}">
      <dgm:prSet/>
      <dgm:spPr/>
      <dgm:t>
        <a:bodyPr/>
        <a:lstStyle/>
        <a:p>
          <a:endParaRPr lang="en-US"/>
        </a:p>
      </dgm:t>
    </dgm:pt>
    <dgm:pt modelId="{22753BD7-266D-4B3F-B49E-396074BF07B1}" type="sibTrans" cxnId="{38340D8B-8CA1-4055-8BCA-F034146856BF}">
      <dgm:prSet/>
      <dgm:spPr/>
      <dgm:t>
        <a:bodyPr/>
        <a:lstStyle/>
        <a:p>
          <a:endParaRPr lang="en-US"/>
        </a:p>
      </dgm:t>
    </dgm:pt>
    <dgm:pt modelId="{79FAFBED-6B5C-034C-8CF5-67BB52B2C7AB}" type="pres">
      <dgm:prSet presAssocID="{C25A3A83-DAC7-42EC-B12E-1BE025C6B9F9}" presName="hierChild1" presStyleCnt="0">
        <dgm:presLayoutVars>
          <dgm:chPref val="1"/>
          <dgm:dir/>
          <dgm:animOne val="branch"/>
          <dgm:animLvl val="lvl"/>
          <dgm:resizeHandles/>
        </dgm:presLayoutVars>
      </dgm:prSet>
      <dgm:spPr/>
    </dgm:pt>
    <dgm:pt modelId="{E72AEB31-9462-B742-8A57-256DDFE62A23}" type="pres">
      <dgm:prSet presAssocID="{87BB4854-5169-4853-A798-78046ADF27FA}" presName="hierRoot1" presStyleCnt="0"/>
      <dgm:spPr/>
    </dgm:pt>
    <dgm:pt modelId="{65D8A4E7-C369-324C-B319-FA48EAD30DFE}" type="pres">
      <dgm:prSet presAssocID="{87BB4854-5169-4853-A798-78046ADF27FA}" presName="composite" presStyleCnt="0"/>
      <dgm:spPr/>
    </dgm:pt>
    <dgm:pt modelId="{1652C059-2BE7-F84B-AAEA-08E2500ECC37}" type="pres">
      <dgm:prSet presAssocID="{87BB4854-5169-4853-A798-78046ADF27FA}" presName="background" presStyleLbl="node0" presStyleIdx="0" presStyleCnt="2"/>
      <dgm:spPr/>
    </dgm:pt>
    <dgm:pt modelId="{B281E854-0DF0-9C40-8BEC-16F6A5FF0AE4}" type="pres">
      <dgm:prSet presAssocID="{87BB4854-5169-4853-A798-78046ADF27FA}" presName="text" presStyleLbl="fgAcc0" presStyleIdx="0" presStyleCnt="2">
        <dgm:presLayoutVars>
          <dgm:chPref val="3"/>
        </dgm:presLayoutVars>
      </dgm:prSet>
      <dgm:spPr/>
    </dgm:pt>
    <dgm:pt modelId="{411E94AA-10E4-F647-90D5-02B9EEDF7425}" type="pres">
      <dgm:prSet presAssocID="{87BB4854-5169-4853-A798-78046ADF27FA}" presName="hierChild2" presStyleCnt="0"/>
      <dgm:spPr/>
    </dgm:pt>
    <dgm:pt modelId="{2E4C67DC-3403-3B4A-BC3D-477232FD8CFF}" type="pres">
      <dgm:prSet presAssocID="{66407CE4-CD3C-4B45-9608-BDFABA2F10BC}" presName="hierRoot1" presStyleCnt="0"/>
      <dgm:spPr/>
    </dgm:pt>
    <dgm:pt modelId="{D7609F84-6C74-8449-9807-51E70EE21163}" type="pres">
      <dgm:prSet presAssocID="{66407CE4-CD3C-4B45-9608-BDFABA2F10BC}" presName="composite" presStyleCnt="0"/>
      <dgm:spPr/>
    </dgm:pt>
    <dgm:pt modelId="{A35B35CE-B6BC-5F4D-86CA-FBB3E22EF04E}" type="pres">
      <dgm:prSet presAssocID="{66407CE4-CD3C-4B45-9608-BDFABA2F10BC}" presName="background" presStyleLbl="node0" presStyleIdx="1" presStyleCnt="2"/>
      <dgm:spPr/>
    </dgm:pt>
    <dgm:pt modelId="{EB61FEE2-2510-BE42-9216-A6FB519F4E83}" type="pres">
      <dgm:prSet presAssocID="{66407CE4-CD3C-4B45-9608-BDFABA2F10BC}" presName="text" presStyleLbl="fgAcc0" presStyleIdx="1" presStyleCnt="2">
        <dgm:presLayoutVars>
          <dgm:chPref val="3"/>
        </dgm:presLayoutVars>
      </dgm:prSet>
      <dgm:spPr/>
    </dgm:pt>
    <dgm:pt modelId="{54270B01-7F3B-8D49-8DE6-CC4E92BA9438}" type="pres">
      <dgm:prSet presAssocID="{66407CE4-CD3C-4B45-9608-BDFABA2F10BC}" presName="hierChild2" presStyleCnt="0"/>
      <dgm:spPr/>
    </dgm:pt>
  </dgm:ptLst>
  <dgm:cxnLst>
    <dgm:cxn modelId="{03D94F0A-D130-415C-9B47-D6C7EEC5496F}" srcId="{C25A3A83-DAC7-42EC-B12E-1BE025C6B9F9}" destId="{87BB4854-5169-4853-A798-78046ADF27FA}" srcOrd="0" destOrd="0" parTransId="{86D05B0F-CBD5-4F02-9D6F-3C2A1906912D}" sibTransId="{6078E0A9-0D17-4A1C-B23E-B8F794C0DA7E}"/>
    <dgm:cxn modelId="{EE4C8A19-CE7A-4345-80C3-7C87C8B0C4D0}" type="presOf" srcId="{C25A3A83-DAC7-42EC-B12E-1BE025C6B9F9}" destId="{79FAFBED-6B5C-034C-8CF5-67BB52B2C7AB}" srcOrd="0" destOrd="0" presId="urn:microsoft.com/office/officeart/2005/8/layout/hierarchy1"/>
    <dgm:cxn modelId="{DC48D728-0995-2D48-95DF-6228C25BDF14}" type="presOf" srcId="{87BB4854-5169-4853-A798-78046ADF27FA}" destId="{B281E854-0DF0-9C40-8BEC-16F6A5FF0AE4}" srcOrd="0" destOrd="0" presId="urn:microsoft.com/office/officeart/2005/8/layout/hierarchy1"/>
    <dgm:cxn modelId="{72A6FB49-9280-DD4D-B82F-DE2FF15ECFEB}" type="presOf" srcId="{66407CE4-CD3C-4B45-9608-BDFABA2F10BC}" destId="{EB61FEE2-2510-BE42-9216-A6FB519F4E83}" srcOrd="0" destOrd="0" presId="urn:microsoft.com/office/officeart/2005/8/layout/hierarchy1"/>
    <dgm:cxn modelId="{38340D8B-8CA1-4055-8BCA-F034146856BF}" srcId="{C25A3A83-DAC7-42EC-B12E-1BE025C6B9F9}" destId="{66407CE4-CD3C-4B45-9608-BDFABA2F10BC}" srcOrd="1" destOrd="0" parTransId="{CD4E35DE-298C-4225-A469-C87F6BE8936B}" sibTransId="{22753BD7-266D-4B3F-B49E-396074BF07B1}"/>
    <dgm:cxn modelId="{AF719599-45B4-0741-AC67-206E8A2C0500}" type="presParOf" srcId="{79FAFBED-6B5C-034C-8CF5-67BB52B2C7AB}" destId="{E72AEB31-9462-B742-8A57-256DDFE62A23}" srcOrd="0" destOrd="0" presId="urn:microsoft.com/office/officeart/2005/8/layout/hierarchy1"/>
    <dgm:cxn modelId="{74AF02C4-5D87-7F4C-962F-83A895B1B1D2}" type="presParOf" srcId="{E72AEB31-9462-B742-8A57-256DDFE62A23}" destId="{65D8A4E7-C369-324C-B319-FA48EAD30DFE}" srcOrd="0" destOrd="0" presId="urn:microsoft.com/office/officeart/2005/8/layout/hierarchy1"/>
    <dgm:cxn modelId="{23E50EEA-8589-F945-8B1C-12B125196833}" type="presParOf" srcId="{65D8A4E7-C369-324C-B319-FA48EAD30DFE}" destId="{1652C059-2BE7-F84B-AAEA-08E2500ECC37}" srcOrd="0" destOrd="0" presId="urn:microsoft.com/office/officeart/2005/8/layout/hierarchy1"/>
    <dgm:cxn modelId="{68EE1687-638D-9147-89A4-C5FA54707D35}" type="presParOf" srcId="{65D8A4E7-C369-324C-B319-FA48EAD30DFE}" destId="{B281E854-0DF0-9C40-8BEC-16F6A5FF0AE4}" srcOrd="1" destOrd="0" presId="urn:microsoft.com/office/officeart/2005/8/layout/hierarchy1"/>
    <dgm:cxn modelId="{0A2D506E-119E-7143-B0E2-ECE4A70C0AFE}" type="presParOf" srcId="{E72AEB31-9462-B742-8A57-256DDFE62A23}" destId="{411E94AA-10E4-F647-90D5-02B9EEDF7425}" srcOrd="1" destOrd="0" presId="urn:microsoft.com/office/officeart/2005/8/layout/hierarchy1"/>
    <dgm:cxn modelId="{E1E6750F-5137-624B-8387-0F57E9D902EC}" type="presParOf" srcId="{79FAFBED-6B5C-034C-8CF5-67BB52B2C7AB}" destId="{2E4C67DC-3403-3B4A-BC3D-477232FD8CFF}" srcOrd="1" destOrd="0" presId="urn:microsoft.com/office/officeart/2005/8/layout/hierarchy1"/>
    <dgm:cxn modelId="{A7E0F3D0-BAB6-7B40-AB05-AB2EE8E233DF}" type="presParOf" srcId="{2E4C67DC-3403-3B4A-BC3D-477232FD8CFF}" destId="{D7609F84-6C74-8449-9807-51E70EE21163}" srcOrd="0" destOrd="0" presId="urn:microsoft.com/office/officeart/2005/8/layout/hierarchy1"/>
    <dgm:cxn modelId="{AB2074C5-75E5-AF49-AB46-0DA88ECC46CA}" type="presParOf" srcId="{D7609F84-6C74-8449-9807-51E70EE21163}" destId="{A35B35CE-B6BC-5F4D-86CA-FBB3E22EF04E}" srcOrd="0" destOrd="0" presId="urn:microsoft.com/office/officeart/2005/8/layout/hierarchy1"/>
    <dgm:cxn modelId="{BF9439A5-ED4C-8A49-AEB1-DC775836265B}" type="presParOf" srcId="{D7609F84-6C74-8449-9807-51E70EE21163}" destId="{EB61FEE2-2510-BE42-9216-A6FB519F4E83}" srcOrd="1" destOrd="0" presId="urn:microsoft.com/office/officeart/2005/8/layout/hierarchy1"/>
    <dgm:cxn modelId="{EDF66B6C-FE85-EF49-A80D-CCCD4C3D2435}" type="presParOf" srcId="{2E4C67DC-3403-3B4A-BC3D-477232FD8CFF}" destId="{54270B01-7F3B-8D49-8DE6-CC4E92BA94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99ADF-D6C4-BF4C-8F9A-538A10BA5CC0}" type="doc">
      <dgm:prSet loTypeId="urn:microsoft.com/office/officeart/2005/8/layout/hProcess10" loCatId="" qsTypeId="urn:microsoft.com/office/officeart/2005/8/quickstyle/simple1" qsCatId="simple" csTypeId="urn:microsoft.com/office/officeart/2005/8/colors/accent1_2" csCatId="accent1" phldr="1"/>
      <dgm:spPr/>
      <dgm:t>
        <a:bodyPr/>
        <a:lstStyle/>
        <a:p>
          <a:endParaRPr lang="en-US"/>
        </a:p>
      </dgm:t>
    </dgm:pt>
    <dgm:pt modelId="{10EC6A3E-B8B0-A54C-B7B9-BDD236E3A752}">
      <dgm:prSet phldrT="[Text]"/>
      <dgm:spPr/>
      <dgm:t>
        <a:bodyPr/>
        <a:lstStyle/>
        <a:p>
          <a:r>
            <a:rPr lang="en-US" dirty="0"/>
            <a:t>Didactic Sessions</a:t>
          </a:r>
        </a:p>
      </dgm:t>
    </dgm:pt>
    <dgm:pt modelId="{6A8FF858-43BB-114D-8513-010EC360F939}" type="parTrans" cxnId="{60A151D0-3A37-9C4A-9D1A-2ADC4A1B3D24}">
      <dgm:prSet/>
      <dgm:spPr/>
      <dgm:t>
        <a:bodyPr/>
        <a:lstStyle/>
        <a:p>
          <a:endParaRPr lang="en-US"/>
        </a:p>
      </dgm:t>
    </dgm:pt>
    <dgm:pt modelId="{A185540E-670E-DA40-9C87-6F932ADF7E77}" type="sibTrans" cxnId="{60A151D0-3A37-9C4A-9D1A-2ADC4A1B3D24}">
      <dgm:prSet/>
      <dgm:spPr/>
      <dgm:t>
        <a:bodyPr/>
        <a:lstStyle/>
        <a:p>
          <a:endParaRPr lang="en-US"/>
        </a:p>
      </dgm:t>
    </dgm:pt>
    <dgm:pt modelId="{F9F008FB-A4BB-6F4C-8FE5-87ACDBE79B6A}">
      <dgm:prSet phldrT="[Text]"/>
      <dgm:spPr/>
      <dgm:t>
        <a:bodyPr/>
        <a:lstStyle/>
        <a:p>
          <a:r>
            <a:rPr lang="en-US" dirty="0"/>
            <a:t>“Call Me In”</a:t>
          </a:r>
        </a:p>
      </dgm:t>
    </dgm:pt>
    <dgm:pt modelId="{0231F482-AE00-9D4C-A45F-E8881873734F}" type="parTrans" cxnId="{CCB38EE2-0F5F-D446-BEBA-7F80B89B129B}">
      <dgm:prSet/>
      <dgm:spPr/>
      <dgm:t>
        <a:bodyPr/>
        <a:lstStyle/>
        <a:p>
          <a:endParaRPr lang="en-US"/>
        </a:p>
      </dgm:t>
    </dgm:pt>
    <dgm:pt modelId="{BBE50EA6-E643-0340-8525-FEC8CFD7C04F}" type="sibTrans" cxnId="{CCB38EE2-0F5F-D446-BEBA-7F80B89B129B}">
      <dgm:prSet/>
      <dgm:spPr/>
      <dgm:t>
        <a:bodyPr/>
        <a:lstStyle/>
        <a:p>
          <a:endParaRPr lang="en-US"/>
        </a:p>
      </dgm:t>
    </dgm:pt>
    <dgm:pt modelId="{E04E0AFE-8384-F34C-A527-C51960F9BEEB}">
      <dgm:prSet phldrT="[Text]"/>
      <dgm:spPr/>
      <dgm:t>
        <a:bodyPr/>
        <a:lstStyle/>
        <a:p>
          <a:r>
            <a:rPr lang="en-US" dirty="0"/>
            <a:t>Geriatric Month </a:t>
          </a:r>
        </a:p>
      </dgm:t>
    </dgm:pt>
    <dgm:pt modelId="{08974385-8125-3B47-A85E-03A8F5C3F793}" type="parTrans" cxnId="{E89F45A9-34F9-C740-AFB7-E5851FE21418}">
      <dgm:prSet/>
      <dgm:spPr/>
      <dgm:t>
        <a:bodyPr/>
        <a:lstStyle/>
        <a:p>
          <a:endParaRPr lang="en-US"/>
        </a:p>
      </dgm:t>
    </dgm:pt>
    <dgm:pt modelId="{4DE09702-9641-334A-A103-AC86E4C07D00}" type="sibTrans" cxnId="{E89F45A9-34F9-C740-AFB7-E5851FE21418}">
      <dgm:prSet/>
      <dgm:spPr/>
      <dgm:t>
        <a:bodyPr/>
        <a:lstStyle/>
        <a:p>
          <a:endParaRPr lang="en-US"/>
        </a:p>
      </dgm:t>
    </dgm:pt>
    <dgm:pt modelId="{B8C6E11A-A146-2D44-A4B4-F93D02C5BDCD}">
      <dgm:prSet phldrT="[Text]"/>
      <dgm:spPr/>
      <dgm:t>
        <a:bodyPr/>
        <a:lstStyle/>
        <a:p>
          <a:r>
            <a:rPr lang="en-US" dirty="0"/>
            <a:t>Geriatric Workshops</a:t>
          </a:r>
        </a:p>
      </dgm:t>
    </dgm:pt>
    <dgm:pt modelId="{083CD5C0-4BFA-E149-BEFA-6FAE7BBEF949}" type="parTrans" cxnId="{A43F6B99-D5DE-D24E-8D75-CB997AFF472D}">
      <dgm:prSet/>
      <dgm:spPr/>
      <dgm:t>
        <a:bodyPr/>
        <a:lstStyle/>
        <a:p>
          <a:endParaRPr lang="en-US"/>
        </a:p>
      </dgm:t>
    </dgm:pt>
    <dgm:pt modelId="{7F6FFDB7-55DC-1B4A-A9B4-0AB8DA7C6C26}" type="sibTrans" cxnId="{A43F6B99-D5DE-D24E-8D75-CB997AFF472D}">
      <dgm:prSet/>
      <dgm:spPr/>
      <dgm:t>
        <a:bodyPr/>
        <a:lstStyle/>
        <a:p>
          <a:endParaRPr lang="en-US"/>
        </a:p>
      </dgm:t>
    </dgm:pt>
    <dgm:pt modelId="{44D83AE8-DC63-CA46-A717-19E6B2ED972C}">
      <dgm:prSet phldrT="[Text]"/>
      <dgm:spPr/>
      <dgm:t>
        <a:bodyPr/>
        <a:lstStyle/>
        <a:p>
          <a:r>
            <a:rPr lang="en-US" dirty="0"/>
            <a:t>Ageism Case Based Lecture</a:t>
          </a:r>
        </a:p>
      </dgm:t>
    </dgm:pt>
    <dgm:pt modelId="{FDDA5C8C-A0EF-5049-8F73-EF83127E655E}" type="parTrans" cxnId="{5AF9565F-3424-F446-BC5A-C31211969C66}">
      <dgm:prSet/>
      <dgm:spPr/>
      <dgm:t>
        <a:bodyPr/>
        <a:lstStyle/>
        <a:p>
          <a:endParaRPr lang="en-US"/>
        </a:p>
      </dgm:t>
    </dgm:pt>
    <dgm:pt modelId="{868314D5-5263-9246-BF38-A5817F5E48EF}" type="sibTrans" cxnId="{5AF9565F-3424-F446-BC5A-C31211969C66}">
      <dgm:prSet/>
      <dgm:spPr/>
      <dgm:t>
        <a:bodyPr/>
        <a:lstStyle/>
        <a:p>
          <a:endParaRPr lang="en-US"/>
        </a:p>
      </dgm:t>
    </dgm:pt>
    <dgm:pt modelId="{58E8BE8A-BB0B-E145-BBD0-5B84A4F4F23E}">
      <dgm:prSet phldrT="[Text]"/>
      <dgm:spPr/>
      <dgm:t>
        <a:bodyPr/>
        <a:lstStyle/>
        <a:p>
          <a:r>
            <a:rPr lang="en-US" dirty="0"/>
            <a:t>Geriatric Rotation </a:t>
          </a:r>
        </a:p>
      </dgm:t>
    </dgm:pt>
    <dgm:pt modelId="{DD20B5AE-7D40-4E46-AAE7-8740A07AC893}" type="parTrans" cxnId="{B15EBAAB-DE81-4F4C-8CDA-5682FAF74570}">
      <dgm:prSet/>
      <dgm:spPr/>
      <dgm:t>
        <a:bodyPr/>
        <a:lstStyle/>
        <a:p>
          <a:endParaRPr lang="en-US"/>
        </a:p>
      </dgm:t>
    </dgm:pt>
    <dgm:pt modelId="{B1D0D6E3-0E89-FC49-A1AB-3AF8F6F0C232}" type="sibTrans" cxnId="{B15EBAAB-DE81-4F4C-8CDA-5682FAF74570}">
      <dgm:prSet/>
      <dgm:spPr/>
      <dgm:t>
        <a:bodyPr/>
        <a:lstStyle/>
        <a:p>
          <a:endParaRPr lang="en-US"/>
        </a:p>
      </dgm:t>
    </dgm:pt>
    <dgm:pt modelId="{0DC5FEC5-A428-CB45-8210-6DCC19FF6B8F}">
      <dgm:prSet phldrT="[Text]"/>
      <dgm:spPr/>
      <dgm:t>
        <a:bodyPr/>
        <a:lstStyle/>
        <a:p>
          <a:r>
            <a:rPr lang="en-US" dirty="0"/>
            <a:t>Specific Readings</a:t>
          </a:r>
        </a:p>
      </dgm:t>
    </dgm:pt>
    <dgm:pt modelId="{CDDCFCD0-A8BA-EE4D-83A3-0C7EA2078C10}" type="parTrans" cxnId="{8C176A98-1F53-0B4C-8458-18160C395C8D}">
      <dgm:prSet/>
      <dgm:spPr/>
      <dgm:t>
        <a:bodyPr/>
        <a:lstStyle/>
        <a:p>
          <a:endParaRPr lang="en-US"/>
        </a:p>
      </dgm:t>
    </dgm:pt>
    <dgm:pt modelId="{D1D30C4F-B48D-DE46-BF50-7F4F18532D61}" type="sibTrans" cxnId="{8C176A98-1F53-0B4C-8458-18160C395C8D}">
      <dgm:prSet/>
      <dgm:spPr/>
      <dgm:t>
        <a:bodyPr/>
        <a:lstStyle/>
        <a:p>
          <a:endParaRPr lang="en-US"/>
        </a:p>
      </dgm:t>
    </dgm:pt>
    <dgm:pt modelId="{1D869D54-91D0-3D4D-8169-DF7055B1D4C7}">
      <dgm:prSet phldrT="[Text]"/>
      <dgm:spPr/>
      <dgm:t>
        <a:bodyPr/>
        <a:lstStyle/>
        <a:p>
          <a:r>
            <a:rPr lang="en-US" dirty="0"/>
            <a:t>1:1 Tracking our Biases </a:t>
          </a:r>
        </a:p>
      </dgm:t>
    </dgm:pt>
    <dgm:pt modelId="{034FBF42-6624-1A45-BD81-00D70C81B96A}" type="parTrans" cxnId="{BC71FEA1-FEDA-E141-84D6-A43FB57129B6}">
      <dgm:prSet/>
      <dgm:spPr/>
      <dgm:t>
        <a:bodyPr/>
        <a:lstStyle/>
        <a:p>
          <a:endParaRPr lang="en-US"/>
        </a:p>
      </dgm:t>
    </dgm:pt>
    <dgm:pt modelId="{4A08FBA2-3ECC-C541-B58B-2025799D3D32}" type="sibTrans" cxnId="{BC71FEA1-FEDA-E141-84D6-A43FB57129B6}">
      <dgm:prSet/>
      <dgm:spPr/>
      <dgm:t>
        <a:bodyPr/>
        <a:lstStyle/>
        <a:p>
          <a:endParaRPr lang="en-US"/>
        </a:p>
      </dgm:t>
    </dgm:pt>
    <dgm:pt modelId="{961B02C5-07DB-094D-AB7A-F1EF38BED2AA}">
      <dgm:prSet phldrT="[Text]"/>
      <dgm:spPr/>
      <dgm:t>
        <a:bodyPr/>
        <a:lstStyle/>
        <a:p>
          <a:r>
            <a:rPr lang="en-US" dirty="0"/>
            <a:t>Impact on Care</a:t>
          </a:r>
        </a:p>
      </dgm:t>
    </dgm:pt>
    <dgm:pt modelId="{D388775E-B1B6-1341-A5B6-27FEEE42961D}" type="parTrans" cxnId="{3B3C394F-F669-7F4C-8051-4A19D7A259BB}">
      <dgm:prSet/>
      <dgm:spPr/>
      <dgm:t>
        <a:bodyPr/>
        <a:lstStyle/>
        <a:p>
          <a:endParaRPr lang="en-US"/>
        </a:p>
      </dgm:t>
    </dgm:pt>
    <dgm:pt modelId="{724A5C77-28F5-F94C-A643-6343A49874E4}" type="sibTrans" cxnId="{3B3C394F-F669-7F4C-8051-4A19D7A259BB}">
      <dgm:prSet/>
      <dgm:spPr/>
      <dgm:t>
        <a:bodyPr/>
        <a:lstStyle/>
        <a:p>
          <a:endParaRPr lang="en-US"/>
        </a:p>
      </dgm:t>
    </dgm:pt>
    <dgm:pt modelId="{4A483810-54DD-EE4A-8C67-8C10A9E085B4}" type="pres">
      <dgm:prSet presAssocID="{77A99ADF-D6C4-BF4C-8F9A-538A10BA5CC0}" presName="Name0" presStyleCnt="0">
        <dgm:presLayoutVars>
          <dgm:dir/>
          <dgm:resizeHandles val="exact"/>
        </dgm:presLayoutVars>
      </dgm:prSet>
      <dgm:spPr/>
    </dgm:pt>
    <dgm:pt modelId="{D53B524B-841E-1D49-B5C3-DF770CDB6FD4}" type="pres">
      <dgm:prSet presAssocID="{10EC6A3E-B8B0-A54C-B7B9-BDD236E3A752}" presName="composite" presStyleCnt="0"/>
      <dgm:spPr/>
    </dgm:pt>
    <dgm:pt modelId="{3F8B8271-E087-0F47-B2EB-7835FFB57A18}" type="pres">
      <dgm:prSet presAssocID="{10EC6A3E-B8B0-A54C-B7B9-BDD236E3A752}" presName="imagSh" presStyleLbl="bgImgPlace1" presStyleIdx="0" presStyleCnt="3" custLinFactNeighborX="1415" custLinFactNeighborY="-11512"/>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00079E29-89EA-794B-B41D-DC3701CC7D59}" type="pres">
      <dgm:prSet presAssocID="{10EC6A3E-B8B0-A54C-B7B9-BDD236E3A752}" presName="txNode" presStyleLbl="node1" presStyleIdx="0" presStyleCnt="3">
        <dgm:presLayoutVars>
          <dgm:bulletEnabled val="1"/>
        </dgm:presLayoutVars>
      </dgm:prSet>
      <dgm:spPr/>
    </dgm:pt>
    <dgm:pt modelId="{6DCFCA5A-661B-CD49-9C95-E6A5D4676AE3}" type="pres">
      <dgm:prSet presAssocID="{A185540E-670E-DA40-9C87-6F932ADF7E77}" presName="sibTrans" presStyleLbl="sibTrans2D1" presStyleIdx="0" presStyleCnt="2"/>
      <dgm:spPr/>
    </dgm:pt>
    <dgm:pt modelId="{EBC85729-D479-2041-8F12-33F5B2E56E08}" type="pres">
      <dgm:prSet presAssocID="{A185540E-670E-DA40-9C87-6F932ADF7E77}" presName="connTx" presStyleLbl="sibTrans2D1" presStyleIdx="0" presStyleCnt="2"/>
      <dgm:spPr/>
    </dgm:pt>
    <dgm:pt modelId="{D1301F64-3B83-624A-9A14-2A0FB49A03C8}" type="pres">
      <dgm:prSet presAssocID="{B8C6E11A-A146-2D44-A4B4-F93D02C5BDCD}" presName="composite" presStyleCnt="0"/>
      <dgm:spPr/>
    </dgm:pt>
    <dgm:pt modelId="{BDDE76D2-BA90-AB41-AA2B-E71457440505}" type="pres">
      <dgm:prSet presAssocID="{B8C6E11A-A146-2D44-A4B4-F93D02C5BDCD}" presName="imagSh" presStyleLbl="bgImgPlace1" presStyleIdx="1" presStyleCnt="3" custLinFactNeighborX="-1277" custLinFactNeighborY="-11512"/>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5713BF92-150A-AB43-AD8B-F2F94B985BDE}" type="pres">
      <dgm:prSet presAssocID="{B8C6E11A-A146-2D44-A4B4-F93D02C5BDCD}" presName="txNode" presStyleLbl="node1" presStyleIdx="1" presStyleCnt="3">
        <dgm:presLayoutVars>
          <dgm:bulletEnabled val="1"/>
        </dgm:presLayoutVars>
      </dgm:prSet>
      <dgm:spPr/>
    </dgm:pt>
    <dgm:pt modelId="{708B12A0-06D3-2842-82FA-EA13A206C8FE}" type="pres">
      <dgm:prSet presAssocID="{7F6FFDB7-55DC-1B4A-A9B4-0AB8DA7C6C26}" presName="sibTrans" presStyleLbl="sibTrans2D1" presStyleIdx="1" presStyleCnt="2"/>
      <dgm:spPr/>
    </dgm:pt>
    <dgm:pt modelId="{CB36956F-B251-1C45-A251-7ECF0DA9CC28}" type="pres">
      <dgm:prSet presAssocID="{7F6FFDB7-55DC-1B4A-A9B4-0AB8DA7C6C26}" presName="connTx" presStyleLbl="sibTrans2D1" presStyleIdx="1" presStyleCnt="2"/>
      <dgm:spPr/>
    </dgm:pt>
    <dgm:pt modelId="{917C2764-45E7-A240-8E8D-BC3E5CB3AAA4}" type="pres">
      <dgm:prSet presAssocID="{58E8BE8A-BB0B-E145-BBD0-5B84A4F4F23E}" presName="composite" presStyleCnt="0"/>
      <dgm:spPr/>
    </dgm:pt>
    <dgm:pt modelId="{1195F5AB-479F-CD4E-B4EC-E49F19F57DED}" type="pres">
      <dgm:prSet presAssocID="{58E8BE8A-BB0B-E145-BBD0-5B84A4F4F23E}" presName="imagSh" presStyleLbl="bgImgPlace1" presStyleIdx="2" presStyleCnt="3" custLinFactNeighborX="-4579" custLinFactNeighborY="-11512"/>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pt>
    <dgm:pt modelId="{CFC370AB-6688-1544-AAED-B7CE615726FD}" type="pres">
      <dgm:prSet presAssocID="{58E8BE8A-BB0B-E145-BBD0-5B84A4F4F23E}" presName="txNode" presStyleLbl="node1" presStyleIdx="2" presStyleCnt="3">
        <dgm:presLayoutVars>
          <dgm:bulletEnabled val="1"/>
        </dgm:presLayoutVars>
      </dgm:prSet>
      <dgm:spPr/>
    </dgm:pt>
  </dgm:ptLst>
  <dgm:cxnLst>
    <dgm:cxn modelId="{0502ED09-C28D-7F4D-A62C-754353908F35}" type="presOf" srcId="{A185540E-670E-DA40-9C87-6F932ADF7E77}" destId="{6DCFCA5A-661B-CD49-9C95-E6A5D4676AE3}" srcOrd="0" destOrd="0" presId="urn:microsoft.com/office/officeart/2005/8/layout/hProcess10"/>
    <dgm:cxn modelId="{C3DC7E0E-BB22-2942-A362-DD6CF36833FC}" type="presOf" srcId="{F9F008FB-A4BB-6F4C-8FE5-87ACDBE79B6A}" destId="{00079E29-89EA-794B-B41D-DC3701CC7D59}" srcOrd="0" destOrd="1" presId="urn:microsoft.com/office/officeart/2005/8/layout/hProcess10"/>
    <dgm:cxn modelId="{24D0DC17-77FC-A044-B36C-D42D6C023208}" type="presOf" srcId="{7F6FFDB7-55DC-1B4A-A9B4-0AB8DA7C6C26}" destId="{708B12A0-06D3-2842-82FA-EA13A206C8FE}" srcOrd="0" destOrd="0" presId="urn:microsoft.com/office/officeart/2005/8/layout/hProcess10"/>
    <dgm:cxn modelId="{066DA223-0874-A645-93CD-9CB84B7F1471}" type="presOf" srcId="{0DC5FEC5-A428-CB45-8210-6DCC19FF6B8F}" destId="{CFC370AB-6688-1544-AAED-B7CE615726FD}" srcOrd="0" destOrd="1" presId="urn:microsoft.com/office/officeart/2005/8/layout/hProcess10"/>
    <dgm:cxn modelId="{168C2F2E-B069-AF43-87C6-8E7F934193B2}" type="presOf" srcId="{E04E0AFE-8384-F34C-A527-C51960F9BEEB}" destId="{00079E29-89EA-794B-B41D-DC3701CC7D59}" srcOrd="0" destOrd="2" presId="urn:microsoft.com/office/officeart/2005/8/layout/hProcess10"/>
    <dgm:cxn modelId="{E5683330-5DD3-5845-AA7E-43F4F3583B19}" type="presOf" srcId="{58E8BE8A-BB0B-E145-BBD0-5B84A4F4F23E}" destId="{CFC370AB-6688-1544-AAED-B7CE615726FD}" srcOrd="0" destOrd="0" presId="urn:microsoft.com/office/officeart/2005/8/layout/hProcess10"/>
    <dgm:cxn modelId="{EDC14F38-B61F-9C44-AC4E-D9E1A6CFF5C6}" type="presOf" srcId="{B8C6E11A-A146-2D44-A4B4-F93D02C5BDCD}" destId="{5713BF92-150A-AB43-AD8B-F2F94B985BDE}" srcOrd="0" destOrd="0" presId="urn:microsoft.com/office/officeart/2005/8/layout/hProcess10"/>
    <dgm:cxn modelId="{318D2344-DD63-6F4A-8A7E-CB42B14CE91F}" type="presOf" srcId="{44D83AE8-DC63-CA46-A717-19E6B2ED972C}" destId="{5713BF92-150A-AB43-AD8B-F2F94B985BDE}" srcOrd="0" destOrd="1" presId="urn:microsoft.com/office/officeart/2005/8/layout/hProcess10"/>
    <dgm:cxn modelId="{3B3C394F-F669-7F4C-8051-4A19D7A259BB}" srcId="{B8C6E11A-A146-2D44-A4B4-F93D02C5BDCD}" destId="{961B02C5-07DB-094D-AB7A-F1EF38BED2AA}" srcOrd="1" destOrd="0" parTransId="{D388775E-B1B6-1341-A5B6-27FEEE42961D}" sibTransId="{724A5C77-28F5-F94C-A643-6343A49874E4}"/>
    <dgm:cxn modelId="{43A4EC57-6FF6-9643-83CF-6D636C1B2907}" type="presOf" srcId="{77A99ADF-D6C4-BF4C-8F9A-538A10BA5CC0}" destId="{4A483810-54DD-EE4A-8C67-8C10A9E085B4}" srcOrd="0" destOrd="0" presId="urn:microsoft.com/office/officeart/2005/8/layout/hProcess10"/>
    <dgm:cxn modelId="{5AF9565F-3424-F446-BC5A-C31211969C66}" srcId="{B8C6E11A-A146-2D44-A4B4-F93D02C5BDCD}" destId="{44D83AE8-DC63-CA46-A717-19E6B2ED972C}" srcOrd="0" destOrd="0" parTransId="{FDDA5C8C-A0EF-5049-8F73-EF83127E655E}" sibTransId="{868314D5-5263-9246-BF38-A5817F5E48EF}"/>
    <dgm:cxn modelId="{007E717C-D87F-6843-A9F6-F64FCDF8E493}" type="presOf" srcId="{7F6FFDB7-55DC-1B4A-A9B4-0AB8DA7C6C26}" destId="{CB36956F-B251-1C45-A251-7ECF0DA9CC28}" srcOrd="1" destOrd="0" presId="urn:microsoft.com/office/officeart/2005/8/layout/hProcess10"/>
    <dgm:cxn modelId="{8C176A98-1F53-0B4C-8458-18160C395C8D}" srcId="{58E8BE8A-BB0B-E145-BBD0-5B84A4F4F23E}" destId="{0DC5FEC5-A428-CB45-8210-6DCC19FF6B8F}" srcOrd="0" destOrd="0" parTransId="{CDDCFCD0-A8BA-EE4D-83A3-0C7EA2078C10}" sibTransId="{D1D30C4F-B48D-DE46-BF50-7F4F18532D61}"/>
    <dgm:cxn modelId="{A43F6B99-D5DE-D24E-8D75-CB997AFF472D}" srcId="{77A99ADF-D6C4-BF4C-8F9A-538A10BA5CC0}" destId="{B8C6E11A-A146-2D44-A4B4-F93D02C5BDCD}" srcOrd="1" destOrd="0" parTransId="{083CD5C0-4BFA-E149-BEFA-6FAE7BBEF949}" sibTransId="{7F6FFDB7-55DC-1B4A-A9B4-0AB8DA7C6C26}"/>
    <dgm:cxn modelId="{BC71FEA1-FEDA-E141-84D6-A43FB57129B6}" srcId="{58E8BE8A-BB0B-E145-BBD0-5B84A4F4F23E}" destId="{1D869D54-91D0-3D4D-8169-DF7055B1D4C7}" srcOrd="1" destOrd="0" parTransId="{034FBF42-6624-1A45-BD81-00D70C81B96A}" sibTransId="{4A08FBA2-3ECC-C541-B58B-2025799D3D32}"/>
    <dgm:cxn modelId="{E89F45A9-34F9-C740-AFB7-E5851FE21418}" srcId="{10EC6A3E-B8B0-A54C-B7B9-BDD236E3A752}" destId="{E04E0AFE-8384-F34C-A527-C51960F9BEEB}" srcOrd="1" destOrd="0" parTransId="{08974385-8125-3B47-A85E-03A8F5C3F793}" sibTransId="{4DE09702-9641-334A-A103-AC86E4C07D00}"/>
    <dgm:cxn modelId="{B15EBAAB-DE81-4F4C-8CDA-5682FAF74570}" srcId="{77A99ADF-D6C4-BF4C-8F9A-538A10BA5CC0}" destId="{58E8BE8A-BB0B-E145-BBD0-5B84A4F4F23E}" srcOrd="2" destOrd="0" parTransId="{DD20B5AE-7D40-4E46-AAE7-8740A07AC893}" sibTransId="{B1D0D6E3-0E89-FC49-A1AB-3AF8F6F0C232}"/>
    <dgm:cxn modelId="{4A0AB3BC-EDBE-5944-AE06-5C8BE35009B6}" type="presOf" srcId="{10EC6A3E-B8B0-A54C-B7B9-BDD236E3A752}" destId="{00079E29-89EA-794B-B41D-DC3701CC7D59}" srcOrd="0" destOrd="0" presId="urn:microsoft.com/office/officeart/2005/8/layout/hProcess10"/>
    <dgm:cxn modelId="{883CF2C0-E9C1-3742-AC06-AE9C3C7B7ED0}" type="presOf" srcId="{961B02C5-07DB-094D-AB7A-F1EF38BED2AA}" destId="{5713BF92-150A-AB43-AD8B-F2F94B985BDE}" srcOrd="0" destOrd="2" presId="urn:microsoft.com/office/officeart/2005/8/layout/hProcess10"/>
    <dgm:cxn modelId="{60A151D0-3A37-9C4A-9D1A-2ADC4A1B3D24}" srcId="{77A99ADF-D6C4-BF4C-8F9A-538A10BA5CC0}" destId="{10EC6A3E-B8B0-A54C-B7B9-BDD236E3A752}" srcOrd="0" destOrd="0" parTransId="{6A8FF858-43BB-114D-8513-010EC360F939}" sibTransId="{A185540E-670E-DA40-9C87-6F932ADF7E77}"/>
    <dgm:cxn modelId="{D43379D2-3E38-ED4B-AA3D-F17D61A45152}" type="presOf" srcId="{1D869D54-91D0-3D4D-8169-DF7055B1D4C7}" destId="{CFC370AB-6688-1544-AAED-B7CE615726FD}" srcOrd="0" destOrd="2" presId="urn:microsoft.com/office/officeart/2005/8/layout/hProcess10"/>
    <dgm:cxn modelId="{CCB38EE2-0F5F-D446-BEBA-7F80B89B129B}" srcId="{10EC6A3E-B8B0-A54C-B7B9-BDD236E3A752}" destId="{F9F008FB-A4BB-6F4C-8FE5-87ACDBE79B6A}" srcOrd="0" destOrd="0" parTransId="{0231F482-AE00-9D4C-A45F-E8881873734F}" sibTransId="{BBE50EA6-E643-0340-8525-FEC8CFD7C04F}"/>
    <dgm:cxn modelId="{2B5613E5-0EFE-3C4E-9C59-350185AAEB78}" type="presOf" srcId="{A185540E-670E-DA40-9C87-6F932ADF7E77}" destId="{EBC85729-D479-2041-8F12-33F5B2E56E08}" srcOrd="1" destOrd="0" presId="urn:microsoft.com/office/officeart/2005/8/layout/hProcess10"/>
    <dgm:cxn modelId="{A379DAC8-9853-9148-BF28-35866E1B2A6E}" type="presParOf" srcId="{4A483810-54DD-EE4A-8C67-8C10A9E085B4}" destId="{D53B524B-841E-1D49-B5C3-DF770CDB6FD4}" srcOrd="0" destOrd="0" presId="urn:microsoft.com/office/officeart/2005/8/layout/hProcess10"/>
    <dgm:cxn modelId="{8CF4156A-4DF1-7A48-9E44-6DC6E11A4289}" type="presParOf" srcId="{D53B524B-841E-1D49-B5C3-DF770CDB6FD4}" destId="{3F8B8271-E087-0F47-B2EB-7835FFB57A18}" srcOrd="0" destOrd="0" presId="urn:microsoft.com/office/officeart/2005/8/layout/hProcess10"/>
    <dgm:cxn modelId="{5F981123-3DEC-1145-B023-F44CA3222CA0}" type="presParOf" srcId="{D53B524B-841E-1D49-B5C3-DF770CDB6FD4}" destId="{00079E29-89EA-794B-B41D-DC3701CC7D59}" srcOrd="1" destOrd="0" presId="urn:microsoft.com/office/officeart/2005/8/layout/hProcess10"/>
    <dgm:cxn modelId="{C5DBAD49-BC81-9A41-BFCB-2544E40E1860}" type="presParOf" srcId="{4A483810-54DD-EE4A-8C67-8C10A9E085B4}" destId="{6DCFCA5A-661B-CD49-9C95-E6A5D4676AE3}" srcOrd="1" destOrd="0" presId="urn:microsoft.com/office/officeart/2005/8/layout/hProcess10"/>
    <dgm:cxn modelId="{5D1B4532-BE22-5B49-A3DF-E4CC95E556D0}" type="presParOf" srcId="{6DCFCA5A-661B-CD49-9C95-E6A5D4676AE3}" destId="{EBC85729-D479-2041-8F12-33F5B2E56E08}" srcOrd="0" destOrd="0" presId="urn:microsoft.com/office/officeart/2005/8/layout/hProcess10"/>
    <dgm:cxn modelId="{ED38381F-E454-5640-BCBC-DDC921B823C4}" type="presParOf" srcId="{4A483810-54DD-EE4A-8C67-8C10A9E085B4}" destId="{D1301F64-3B83-624A-9A14-2A0FB49A03C8}" srcOrd="2" destOrd="0" presId="urn:microsoft.com/office/officeart/2005/8/layout/hProcess10"/>
    <dgm:cxn modelId="{9BAFBD0D-1644-AC40-9E7A-39DEA669E84D}" type="presParOf" srcId="{D1301F64-3B83-624A-9A14-2A0FB49A03C8}" destId="{BDDE76D2-BA90-AB41-AA2B-E71457440505}" srcOrd="0" destOrd="0" presId="urn:microsoft.com/office/officeart/2005/8/layout/hProcess10"/>
    <dgm:cxn modelId="{99E7E678-9CD3-9C4B-B275-344BD1546B0F}" type="presParOf" srcId="{D1301F64-3B83-624A-9A14-2A0FB49A03C8}" destId="{5713BF92-150A-AB43-AD8B-F2F94B985BDE}" srcOrd="1" destOrd="0" presId="urn:microsoft.com/office/officeart/2005/8/layout/hProcess10"/>
    <dgm:cxn modelId="{1408550B-CA4E-1A45-B338-C0FF445E1ACF}" type="presParOf" srcId="{4A483810-54DD-EE4A-8C67-8C10A9E085B4}" destId="{708B12A0-06D3-2842-82FA-EA13A206C8FE}" srcOrd="3" destOrd="0" presId="urn:microsoft.com/office/officeart/2005/8/layout/hProcess10"/>
    <dgm:cxn modelId="{AF209651-D62E-E342-89D6-687B4D03ED50}" type="presParOf" srcId="{708B12A0-06D3-2842-82FA-EA13A206C8FE}" destId="{CB36956F-B251-1C45-A251-7ECF0DA9CC28}" srcOrd="0" destOrd="0" presId="urn:microsoft.com/office/officeart/2005/8/layout/hProcess10"/>
    <dgm:cxn modelId="{6700DC25-E23D-304C-AD5E-BD4A973C1F09}" type="presParOf" srcId="{4A483810-54DD-EE4A-8C67-8C10A9E085B4}" destId="{917C2764-45E7-A240-8E8D-BC3E5CB3AAA4}" srcOrd="4" destOrd="0" presId="urn:microsoft.com/office/officeart/2005/8/layout/hProcess10"/>
    <dgm:cxn modelId="{761511E4-2FA3-B345-8C49-2AD6244BF084}" type="presParOf" srcId="{917C2764-45E7-A240-8E8D-BC3E5CB3AAA4}" destId="{1195F5AB-479F-CD4E-B4EC-E49F19F57DED}" srcOrd="0" destOrd="0" presId="urn:microsoft.com/office/officeart/2005/8/layout/hProcess10"/>
    <dgm:cxn modelId="{AD02D6C6-38D4-1C48-BB91-D1440F538B8F}" type="presParOf" srcId="{917C2764-45E7-A240-8E8D-BC3E5CB3AAA4}" destId="{CFC370AB-6688-1544-AAED-B7CE615726FD}"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C14A8-4F2C-354B-869B-F3132FF3C013}" type="doc">
      <dgm:prSet loTypeId="urn:microsoft.com/office/officeart/2005/8/layout/radial4" loCatId="" qsTypeId="urn:microsoft.com/office/officeart/2005/8/quickstyle/3d1" qsCatId="3D" csTypeId="urn:microsoft.com/office/officeart/2005/8/colors/accent1_2" csCatId="accent1" phldr="1"/>
      <dgm:spPr/>
      <dgm:t>
        <a:bodyPr/>
        <a:lstStyle/>
        <a:p>
          <a:endParaRPr lang="en-US"/>
        </a:p>
      </dgm:t>
    </dgm:pt>
    <dgm:pt modelId="{ACCC7161-29C0-A64D-8D23-AC9E851E2955}">
      <dgm:prSet phldrT="[Text]"/>
      <dgm:spPr>
        <a:solidFill>
          <a:srgbClr val="003764"/>
        </a:solidFill>
      </dgm:spPr>
      <dgm:t>
        <a:bodyPr/>
        <a:lstStyle/>
        <a:p>
          <a:r>
            <a:rPr lang="en-US" dirty="0"/>
            <a:t>Ageism Curriculum for Fellows</a:t>
          </a:r>
        </a:p>
      </dgm:t>
    </dgm:pt>
    <dgm:pt modelId="{3A387470-97F0-314F-9A18-31A2771BF60D}" type="parTrans" cxnId="{A52973F1-6FE7-7545-9C2B-627D13489B64}">
      <dgm:prSet/>
      <dgm:spPr/>
      <dgm:t>
        <a:bodyPr/>
        <a:lstStyle/>
        <a:p>
          <a:endParaRPr lang="en-US"/>
        </a:p>
      </dgm:t>
    </dgm:pt>
    <dgm:pt modelId="{75B1EB4C-640F-AC4A-9606-E520ACF362B6}" type="sibTrans" cxnId="{A52973F1-6FE7-7545-9C2B-627D13489B64}">
      <dgm:prSet/>
      <dgm:spPr/>
      <dgm:t>
        <a:bodyPr/>
        <a:lstStyle/>
        <a:p>
          <a:endParaRPr lang="en-US"/>
        </a:p>
      </dgm:t>
    </dgm:pt>
    <dgm:pt modelId="{AA8CD1EB-148F-EA4A-8800-40F95D35B843}">
      <dgm:prSet phldrT="[Text]"/>
      <dgm:spPr>
        <a:solidFill>
          <a:srgbClr val="003764"/>
        </a:solidFill>
      </dgm:spPr>
      <dgm:t>
        <a:bodyPr/>
        <a:lstStyle/>
        <a:p>
          <a:r>
            <a:rPr lang="en-US" dirty="0"/>
            <a:t>National experts</a:t>
          </a:r>
        </a:p>
        <a:p>
          <a:r>
            <a:rPr lang="en-US" dirty="0"/>
            <a:t>(Geri-a-FLOAT)</a:t>
          </a:r>
        </a:p>
      </dgm:t>
    </dgm:pt>
    <dgm:pt modelId="{B851EAB2-0F8C-6946-8504-5305B4451054}" type="parTrans" cxnId="{5DF9276F-1C2F-5D49-8F75-C96E00E911D4}">
      <dgm:prSet/>
      <dgm:spPr>
        <a:solidFill>
          <a:srgbClr val="D35E13"/>
        </a:solidFill>
      </dgm:spPr>
      <dgm:t>
        <a:bodyPr/>
        <a:lstStyle/>
        <a:p>
          <a:endParaRPr lang="en-US"/>
        </a:p>
      </dgm:t>
    </dgm:pt>
    <dgm:pt modelId="{65855720-D338-5343-869C-9EB7FBB99A79}" type="sibTrans" cxnId="{5DF9276F-1C2F-5D49-8F75-C96E00E911D4}">
      <dgm:prSet/>
      <dgm:spPr/>
      <dgm:t>
        <a:bodyPr/>
        <a:lstStyle/>
        <a:p>
          <a:endParaRPr lang="en-US"/>
        </a:p>
      </dgm:t>
    </dgm:pt>
    <dgm:pt modelId="{4A8E9B7C-0E62-6D47-B983-5FC9BAFA4FBC}">
      <dgm:prSet phldrT="[Text]"/>
      <dgm:spPr>
        <a:solidFill>
          <a:srgbClr val="003764"/>
        </a:solidFill>
      </dgm:spPr>
      <dgm:t>
        <a:bodyPr/>
        <a:lstStyle/>
        <a:p>
          <a:r>
            <a:rPr lang="en-US" dirty="0"/>
            <a:t>Flipped Classroom</a:t>
          </a:r>
        </a:p>
      </dgm:t>
    </dgm:pt>
    <dgm:pt modelId="{C20CF5AD-91F1-EC41-BDFC-7461DAF38F01}" type="parTrans" cxnId="{C422A583-EC17-9749-BAC8-52DA945C75B8}">
      <dgm:prSet/>
      <dgm:spPr>
        <a:solidFill>
          <a:srgbClr val="D35E13"/>
        </a:solidFill>
      </dgm:spPr>
      <dgm:t>
        <a:bodyPr/>
        <a:lstStyle/>
        <a:p>
          <a:endParaRPr lang="en-US"/>
        </a:p>
      </dgm:t>
    </dgm:pt>
    <dgm:pt modelId="{976B8F07-58FD-C149-90E3-83A3A98386A1}" type="sibTrans" cxnId="{C422A583-EC17-9749-BAC8-52DA945C75B8}">
      <dgm:prSet/>
      <dgm:spPr/>
      <dgm:t>
        <a:bodyPr/>
        <a:lstStyle/>
        <a:p>
          <a:endParaRPr lang="en-US"/>
        </a:p>
      </dgm:t>
    </dgm:pt>
    <dgm:pt modelId="{B64804A0-4FD6-764C-941F-7C292ACF6CC2}">
      <dgm:prSet phldrT="[Text]"/>
      <dgm:spPr>
        <a:solidFill>
          <a:srgbClr val="003764"/>
        </a:solidFill>
      </dgm:spPr>
      <dgm:t>
        <a:bodyPr/>
        <a:lstStyle/>
        <a:p>
          <a:r>
            <a:rPr lang="en-US" dirty="0"/>
            <a:t>Local discussions</a:t>
          </a:r>
        </a:p>
        <a:p>
          <a:r>
            <a:rPr lang="en-US" dirty="0"/>
            <a:t>(fellow-led)</a:t>
          </a:r>
        </a:p>
        <a:p>
          <a:endParaRPr lang="en-US" dirty="0"/>
        </a:p>
      </dgm:t>
    </dgm:pt>
    <dgm:pt modelId="{5BAFE6F2-26E3-6047-B5F6-ECC6857D1BAE}" type="parTrans" cxnId="{B8336F36-A8CF-AF49-8217-C6FE475DF15A}">
      <dgm:prSet/>
      <dgm:spPr>
        <a:solidFill>
          <a:srgbClr val="D35E13"/>
        </a:solidFill>
      </dgm:spPr>
      <dgm:t>
        <a:bodyPr/>
        <a:lstStyle/>
        <a:p>
          <a:endParaRPr lang="en-US"/>
        </a:p>
      </dgm:t>
    </dgm:pt>
    <dgm:pt modelId="{F3916E85-21AA-DF4A-B807-406E78112261}" type="sibTrans" cxnId="{B8336F36-A8CF-AF49-8217-C6FE475DF15A}">
      <dgm:prSet/>
      <dgm:spPr/>
      <dgm:t>
        <a:bodyPr/>
        <a:lstStyle/>
        <a:p>
          <a:endParaRPr lang="en-US"/>
        </a:p>
      </dgm:t>
    </dgm:pt>
    <dgm:pt modelId="{8F826BD2-532C-D946-886E-5B7684FB32E1}" type="pres">
      <dgm:prSet presAssocID="{DEEC14A8-4F2C-354B-869B-F3132FF3C013}" presName="cycle" presStyleCnt="0">
        <dgm:presLayoutVars>
          <dgm:chMax val="1"/>
          <dgm:dir/>
          <dgm:animLvl val="ctr"/>
          <dgm:resizeHandles val="exact"/>
        </dgm:presLayoutVars>
      </dgm:prSet>
      <dgm:spPr/>
    </dgm:pt>
    <dgm:pt modelId="{B19E6380-F787-004D-AAA8-F62A671981F9}" type="pres">
      <dgm:prSet presAssocID="{ACCC7161-29C0-A64D-8D23-AC9E851E2955}" presName="centerShape" presStyleLbl="node0" presStyleIdx="0" presStyleCnt="1"/>
      <dgm:spPr/>
    </dgm:pt>
    <dgm:pt modelId="{C1293C8A-B57A-B840-BE06-C1D6EFDA3830}" type="pres">
      <dgm:prSet presAssocID="{B851EAB2-0F8C-6946-8504-5305B4451054}" presName="parTrans" presStyleLbl="bgSibTrans2D1" presStyleIdx="0" presStyleCnt="3"/>
      <dgm:spPr/>
    </dgm:pt>
    <dgm:pt modelId="{8FD79840-E42F-5644-9857-0CD0342478D9}" type="pres">
      <dgm:prSet presAssocID="{AA8CD1EB-148F-EA4A-8800-40F95D35B843}" presName="node" presStyleLbl="node1" presStyleIdx="0" presStyleCnt="3">
        <dgm:presLayoutVars>
          <dgm:bulletEnabled val="1"/>
        </dgm:presLayoutVars>
      </dgm:prSet>
      <dgm:spPr/>
    </dgm:pt>
    <dgm:pt modelId="{9AC86B57-54A5-8040-BF2E-2E7C5A5605DE}" type="pres">
      <dgm:prSet presAssocID="{C20CF5AD-91F1-EC41-BDFC-7461DAF38F01}" presName="parTrans" presStyleLbl="bgSibTrans2D1" presStyleIdx="1" presStyleCnt="3"/>
      <dgm:spPr/>
    </dgm:pt>
    <dgm:pt modelId="{7EBC552F-789F-E644-96DC-6B25B1838B70}" type="pres">
      <dgm:prSet presAssocID="{4A8E9B7C-0E62-6D47-B983-5FC9BAFA4FBC}" presName="node" presStyleLbl="node1" presStyleIdx="1" presStyleCnt="3">
        <dgm:presLayoutVars>
          <dgm:bulletEnabled val="1"/>
        </dgm:presLayoutVars>
      </dgm:prSet>
      <dgm:spPr/>
    </dgm:pt>
    <dgm:pt modelId="{14B89780-F107-1848-8489-BF752A1F7B51}" type="pres">
      <dgm:prSet presAssocID="{5BAFE6F2-26E3-6047-B5F6-ECC6857D1BAE}" presName="parTrans" presStyleLbl="bgSibTrans2D1" presStyleIdx="2" presStyleCnt="3"/>
      <dgm:spPr/>
    </dgm:pt>
    <dgm:pt modelId="{ECE2AD8E-D7FC-E341-A898-BB7927953948}" type="pres">
      <dgm:prSet presAssocID="{B64804A0-4FD6-764C-941F-7C292ACF6CC2}" presName="node" presStyleLbl="node1" presStyleIdx="2" presStyleCnt="3">
        <dgm:presLayoutVars>
          <dgm:bulletEnabled val="1"/>
        </dgm:presLayoutVars>
      </dgm:prSet>
      <dgm:spPr/>
    </dgm:pt>
  </dgm:ptLst>
  <dgm:cxnLst>
    <dgm:cxn modelId="{EF45F302-A152-DD45-B84C-EE2F9A6C1E72}" type="presOf" srcId="{B64804A0-4FD6-764C-941F-7C292ACF6CC2}" destId="{ECE2AD8E-D7FC-E341-A898-BB7927953948}" srcOrd="0" destOrd="0" presId="urn:microsoft.com/office/officeart/2005/8/layout/radial4"/>
    <dgm:cxn modelId="{B7ACAF20-7B48-6B4C-BCDC-71BE93510C10}" type="presOf" srcId="{C20CF5AD-91F1-EC41-BDFC-7461DAF38F01}" destId="{9AC86B57-54A5-8040-BF2E-2E7C5A5605DE}" srcOrd="0" destOrd="0" presId="urn:microsoft.com/office/officeart/2005/8/layout/radial4"/>
    <dgm:cxn modelId="{25AFFD26-FC8F-FA4B-AEB9-C7C7039FB4B6}" type="presOf" srcId="{AA8CD1EB-148F-EA4A-8800-40F95D35B843}" destId="{8FD79840-E42F-5644-9857-0CD0342478D9}" srcOrd="0" destOrd="0" presId="urn:microsoft.com/office/officeart/2005/8/layout/radial4"/>
    <dgm:cxn modelId="{B8336F36-A8CF-AF49-8217-C6FE475DF15A}" srcId="{ACCC7161-29C0-A64D-8D23-AC9E851E2955}" destId="{B64804A0-4FD6-764C-941F-7C292ACF6CC2}" srcOrd="2" destOrd="0" parTransId="{5BAFE6F2-26E3-6047-B5F6-ECC6857D1BAE}" sibTransId="{F3916E85-21AA-DF4A-B807-406E78112261}"/>
    <dgm:cxn modelId="{8E0FB93B-0DAD-C348-BF3A-B453A9D5AA4A}" type="presOf" srcId="{5BAFE6F2-26E3-6047-B5F6-ECC6857D1BAE}" destId="{14B89780-F107-1848-8489-BF752A1F7B51}" srcOrd="0" destOrd="0" presId="urn:microsoft.com/office/officeart/2005/8/layout/radial4"/>
    <dgm:cxn modelId="{1B944D51-8710-C54C-948C-AAFD4CB0BEC0}" type="presOf" srcId="{B851EAB2-0F8C-6946-8504-5305B4451054}" destId="{C1293C8A-B57A-B840-BE06-C1D6EFDA3830}" srcOrd="0" destOrd="0" presId="urn:microsoft.com/office/officeart/2005/8/layout/radial4"/>
    <dgm:cxn modelId="{5DF9276F-1C2F-5D49-8F75-C96E00E911D4}" srcId="{ACCC7161-29C0-A64D-8D23-AC9E851E2955}" destId="{AA8CD1EB-148F-EA4A-8800-40F95D35B843}" srcOrd="0" destOrd="0" parTransId="{B851EAB2-0F8C-6946-8504-5305B4451054}" sibTransId="{65855720-D338-5343-869C-9EB7FBB99A79}"/>
    <dgm:cxn modelId="{C422A583-EC17-9749-BAC8-52DA945C75B8}" srcId="{ACCC7161-29C0-A64D-8D23-AC9E851E2955}" destId="{4A8E9B7C-0E62-6D47-B983-5FC9BAFA4FBC}" srcOrd="1" destOrd="0" parTransId="{C20CF5AD-91F1-EC41-BDFC-7461DAF38F01}" sibTransId="{976B8F07-58FD-C149-90E3-83A3A98386A1}"/>
    <dgm:cxn modelId="{ED5583A8-3FA7-E84C-91C0-8451FD286953}" type="presOf" srcId="{4A8E9B7C-0E62-6D47-B983-5FC9BAFA4FBC}" destId="{7EBC552F-789F-E644-96DC-6B25B1838B70}" srcOrd="0" destOrd="0" presId="urn:microsoft.com/office/officeart/2005/8/layout/radial4"/>
    <dgm:cxn modelId="{D9BA15C7-80A8-4247-A289-A9A9C895C2DC}" type="presOf" srcId="{DEEC14A8-4F2C-354B-869B-F3132FF3C013}" destId="{8F826BD2-532C-D946-886E-5B7684FB32E1}" srcOrd="0" destOrd="0" presId="urn:microsoft.com/office/officeart/2005/8/layout/radial4"/>
    <dgm:cxn modelId="{B47AC5D5-1FF5-004A-A0F3-6ADFB7D1BBDE}" type="presOf" srcId="{ACCC7161-29C0-A64D-8D23-AC9E851E2955}" destId="{B19E6380-F787-004D-AAA8-F62A671981F9}" srcOrd="0" destOrd="0" presId="urn:microsoft.com/office/officeart/2005/8/layout/radial4"/>
    <dgm:cxn modelId="{A52973F1-6FE7-7545-9C2B-627D13489B64}" srcId="{DEEC14A8-4F2C-354B-869B-F3132FF3C013}" destId="{ACCC7161-29C0-A64D-8D23-AC9E851E2955}" srcOrd="0" destOrd="0" parTransId="{3A387470-97F0-314F-9A18-31A2771BF60D}" sibTransId="{75B1EB4C-640F-AC4A-9606-E520ACF362B6}"/>
    <dgm:cxn modelId="{C56E8127-673E-684C-85DD-B85AF1BE7B73}" type="presParOf" srcId="{8F826BD2-532C-D946-886E-5B7684FB32E1}" destId="{B19E6380-F787-004D-AAA8-F62A671981F9}" srcOrd="0" destOrd="0" presId="urn:microsoft.com/office/officeart/2005/8/layout/radial4"/>
    <dgm:cxn modelId="{57173B25-1688-6849-8686-69B18688694D}" type="presParOf" srcId="{8F826BD2-532C-D946-886E-5B7684FB32E1}" destId="{C1293C8A-B57A-B840-BE06-C1D6EFDA3830}" srcOrd="1" destOrd="0" presId="urn:microsoft.com/office/officeart/2005/8/layout/radial4"/>
    <dgm:cxn modelId="{94A27916-35D2-CC48-A5D7-5C5EE113A2D8}" type="presParOf" srcId="{8F826BD2-532C-D946-886E-5B7684FB32E1}" destId="{8FD79840-E42F-5644-9857-0CD0342478D9}" srcOrd="2" destOrd="0" presId="urn:microsoft.com/office/officeart/2005/8/layout/radial4"/>
    <dgm:cxn modelId="{983F2B23-6FDA-8D4D-93C4-AF5CFCAC701D}" type="presParOf" srcId="{8F826BD2-532C-D946-886E-5B7684FB32E1}" destId="{9AC86B57-54A5-8040-BF2E-2E7C5A5605DE}" srcOrd="3" destOrd="0" presId="urn:microsoft.com/office/officeart/2005/8/layout/radial4"/>
    <dgm:cxn modelId="{AFB8FB04-6466-0042-9D20-B797DD3C978D}" type="presParOf" srcId="{8F826BD2-532C-D946-886E-5B7684FB32E1}" destId="{7EBC552F-789F-E644-96DC-6B25B1838B70}" srcOrd="4" destOrd="0" presId="urn:microsoft.com/office/officeart/2005/8/layout/radial4"/>
    <dgm:cxn modelId="{A3FBF1C3-C23B-8044-9593-BF0E0A05DF52}" type="presParOf" srcId="{8F826BD2-532C-D946-886E-5B7684FB32E1}" destId="{14B89780-F107-1848-8489-BF752A1F7B51}" srcOrd="5" destOrd="0" presId="urn:microsoft.com/office/officeart/2005/8/layout/radial4"/>
    <dgm:cxn modelId="{82FB64B6-B126-9348-A117-938297D49B73}" type="presParOf" srcId="{8F826BD2-532C-D946-886E-5B7684FB32E1}" destId="{ECE2AD8E-D7FC-E341-A898-BB792795394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E8DD6-BDC9-5A40-A039-044EAAC4FCC7}"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B1B5025A-2518-4F42-8691-06D9D05A9448}">
      <dgm:prSet phldrT="[Text]" custT="1"/>
      <dgm:spPr>
        <a:solidFill>
          <a:srgbClr val="003764"/>
        </a:solidFill>
      </dgm:spPr>
      <dgm:t>
        <a:bodyPr/>
        <a:lstStyle/>
        <a:p>
          <a:r>
            <a:rPr lang="en-US" sz="1800" dirty="0"/>
            <a:t>Float Session 1</a:t>
          </a:r>
        </a:p>
      </dgm:t>
    </dgm:pt>
    <dgm:pt modelId="{B17725EB-F2F6-B34E-AF33-CB156F32C307}" type="parTrans" cxnId="{B1A05B5D-60C0-604C-952E-E668B66170B6}">
      <dgm:prSet/>
      <dgm:spPr/>
      <dgm:t>
        <a:bodyPr/>
        <a:lstStyle/>
        <a:p>
          <a:endParaRPr lang="en-US"/>
        </a:p>
      </dgm:t>
    </dgm:pt>
    <dgm:pt modelId="{5D7F1B38-5378-9A43-ACF6-F64455C10833}" type="sibTrans" cxnId="{B1A05B5D-60C0-604C-952E-E668B66170B6}">
      <dgm:prSet/>
      <dgm:spPr/>
      <dgm:t>
        <a:bodyPr/>
        <a:lstStyle/>
        <a:p>
          <a:endParaRPr lang="en-US"/>
        </a:p>
      </dgm:t>
    </dgm:pt>
    <dgm:pt modelId="{9E2DBFCE-E508-A04C-A4AE-A884BA88D1B8}">
      <dgm:prSet phldrT="[Text]" custT="1"/>
      <dgm:spPr/>
      <dgm:t>
        <a:bodyPr/>
        <a:lstStyle/>
        <a:p>
          <a:r>
            <a:rPr lang="en-US" sz="1800" dirty="0"/>
            <a:t>N = 12 respondents</a:t>
          </a:r>
        </a:p>
      </dgm:t>
    </dgm:pt>
    <dgm:pt modelId="{07ABFA08-7EE0-E441-B20E-B67DA794C20E}" type="parTrans" cxnId="{4CA86AA7-BE1E-8648-ADC7-2A254BE1551F}">
      <dgm:prSet/>
      <dgm:spPr/>
      <dgm:t>
        <a:bodyPr/>
        <a:lstStyle/>
        <a:p>
          <a:endParaRPr lang="en-US"/>
        </a:p>
      </dgm:t>
    </dgm:pt>
    <dgm:pt modelId="{CC096D50-261F-6B40-96DE-EDBDD796B265}" type="sibTrans" cxnId="{4CA86AA7-BE1E-8648-ADC7-2A254BE1551F}">
      <dgm:prSet/>
      <dgm:spPr/>
      <dgm:t>
        <a:bodyPr/>
        <a:lstStyle/>
        <a:p>
          <a:endParaRPr lang="en-US"/>
        </a:p>
      </dgm:t>
    </dgm:pt>
    <dgm:pt modelId="{15B413CC-A37C-2944-A7A9-75DDEF40C1FF}">
      <dgm:prSet phldrT="[Text]" custT="1"/>
      <dgm:spPr>
        <a:solidFill>
          <a:srgbClr val="003764"/>
        </a:solidFill>
      </dgm:spPr>
      <dgm:t>
        <a:bodyPr/>
        <a:lstStyle/>
        <a:p>
          <a:r>
            <a:rPr lang="en-US" sz="1800" dirty="0"/>
            <a:t>Float session 2</a:t>
          </a:r>
        </a:p>
      </dgm:t>
    </dgm:pt>
    <dgm:pt modelId="{1E279EC6-E801-D54B-A708-5B8B397E4346}" type="parTrans" cxnId="{76C61665-AD0D-8D4A-AB9C-781B69B30B11}">
      <dgm:prSet/>
      <dgm:spPr/>
      <dgm:t>
        <a:bodyPr/>
        <a:lstStyle/>
        <a:p>
          <a:endParaRPr lang="en-US"/>
        </a:p>
      </dgm:t>
    </dgm:pt>
    <dgm:pt modelId="{DB888BC6-619B-E44A-93BD-E7B0D482D359}" type="sibTrans" cxnId="{76C61665-AD0D-8D4A-AB9C-781B69B30B11}">
      <dgm:prSet/>
      <dgm:spPr/>
      <dgm:t>
        <a:bodyPr/>
        <a:lstStyle/>
        <a:p>
          <a:endParaRPr lang="en-US"/>
        </a:p>
      </dgm:t>
    </dgm:pt>
    <dgm:pt modelId="{2DEA2373-542A-104B-8E7D-BED783B0A03D}">
      <dgm:prSet phldrT="[Text]" custT="1"/>
      <dgm:spPr/>
      <dgm:t>
        <a:bodyPr/>
        <a:lstStyle/>
        <a:p>
          <a:r>
            <a:rPr lang="en-US" sz="1800" dirty="0"/>
            <a:t>N = 2 respondents</a:t>
          </a:r>
        </a:p>
      </dgm:t>
    </dgm:pt>
    <dgm:pt modelId="{D579D1EC-5A4E-114A-AD45-49F49D4C3F09}" type="parTrans" cxnId="{F9D29CB6-B2A2-5842-97B4-70CFEB1F9E5D}">
      <dgm:prSet/>
      <dgm:spPr/>
      <dgm:t>
        <a:bodyPr/>
        <a:lstStyle/>
        <a:p>
          <a:endParaRPr lang="en-US"/>
        </a:p>
      </dgm:t>
    </dgm:pt>
    <dgm:pt modelId="{8FA81E7E-BDB1-2D4E-89F3-596F9C58089D}" type="sibTrans" cxnId="{F9D29CB6-B2A2-5842-97B4-70CFEB1F9E5D}">
      <dgm:prSet/>
      <dgm:spPr/>
      <dgm:t>
        <a:bodyPr/>
        <a:lstStyle/>
        <a:p>
          <a:endParaRPr lang="en-US"/>
        </a:p>
      </dgm:t>
    </dgm:pt>
    <dgm:pt modelId="{3F2D07DD-95C8-CB47-B516-09B3AD36400D}">
      <dgm:prSet phldrT="[Text]" custT="1"/>
      <dgm:spPr/>
      <dgm:t>
        <a:bodyPr/>
        <a:lstStyle/>
        <a:p>
          <a:r>
            <a:rPr lang="en-US" sz="1800" dirty="0"/>
            <a:t>Intent to change: 92%</a:t>
          </a:r>
        </a:p>
      </dgm:t>
    </dgm:pt>
    <dgm:pt modelId="{A636B4AC-0F80-A147-BB8A-CF70C56B8487}" type="parTrans" cxnId="{092EFD58-BFCF-0B41-8F17-93DEC89AC157}">
      <dgm:prSet/>
      <dgm:spPr/>
      <dgm:t>
        <a:bodyPr/>
        <a:lstStyle/>
        <a:p>
          <a:endParaRPr lang="en-US"/>
        </a:p>
      </dgm:t>
    </dgm:pt>
    <dgm:pt modelId="{2E952692-0807-8F4D-8950-8C8BD02E3599}" type="sibTrans" cxnId="{092EFD58-BFCF-0B41-8F17-93DEC89AC157}">
      <dgm:prSet/>
      <dgm:spPr/>
      <dgm:t>
        <a:bodyPr/>
        <a:lstStyle/>
        <a:p>
          <a:endParaRPr lang="en-US"/>
        </a:p>
      </dgm:t>
    </dgm:pt>
    <dgm:pt modelId="{988DCBAE-1DF7-2F42-9A9D-B03383D38335}">
      <dgm:prSet phldrT="[Text]" custT="1"/>
      <dgm:spPr/>
      <dgm:t>
        <a:bodyPr/>
        <a:lstStyle/>
        <a:p>
          <a:r>
            <a:rPr lang="en-US" sz="1800" dirty="0"/>
            <a:t>Intent to change: 100%</a:t>
          </a:r>
        </a:p>
      </dgm:t>
    </dgm:pt>
    <dgm:pt modelId="{B3973BE5-60CF-654D-B17E-CFA814620C13}" type="parTrans" cxnId="{527B6B0D-9B0D-6748-86D3-1D4381E6C500}">
      <dgm:prSet/>
      <dgm:spPr/>
      <dgm:t>
        <a:bodyPr/>
        <a:lstStyle/>
        <a:p>
          <a:endParaRPr lang="en-US"/>
        </a:p>
      </dgm:t>
    </dgm:pt>
    <dgm:pt modelId="{E47F581E-190A-514C-A717-8BB5DEA020A5}" type="sibTrans" cxnId="{527B6B0D-9B0D-6748-86D3-1D4381E6C500}">
      <dgm:prSet/>
      <dgm:spPr/>
      <dgm:t>
        <a:bodyPr/>
        <a:lstStyle/>
        <a:p>
          <a:endParaRPr lang="en-US"/>
        </a:p>
      </dgm:t>
    </dgm:pt>
    <dgm:pt modelId="{9A319681-2D9B-5D42-96FC-742F5FA0E164}" type="pres">
      <dgm:prSet presAssocID="{E91E8DD6-BDC9-5A40-A039-044EAAC4FCC7}" presName="Name0" presStyleCnt="0">
        <dgm:presLayoutVars>
          <dgm:dir/>
          <dgm:animLvl val="lvl"/>
          <dgm:resizeHandles val="exact"/>
        </dgm:presLayoutVars>
      </dgm:prSet>
      <dgm:spPr/>
    </dgm:pt>
    <dgm:pt modelId="{99AF30D5-ECDD-F64F-88BE-F5BBCA883AE4}" type="pres">
      <dgm:prSet presAssocID="{B1B5025A-2518-4F42-8691-06D9D05A9448}" presName="composite" presStyleCnt="0"/>
      <dgm:spPr/>
    </dgm:pt>
    <dgm:pt modelId="{687F08DF-BE6B-2B40-ACC7-4A0339A9F6C2}" type="pres">
      <dgm:prSet presAssocID="{B1B5025A-2518-4F42-8691-06D9D05A9448}" presName="parTx" presStyleLbl="alignNode1" presStyleIdx="0" presStyleCnt="2">
        <dgm:presLayoutVars>
          <dgm:chMax val="0"/>
          <dgm:chPref val="0"/>
          <dgm:bulletEnabled val="1"/>
        </dgm:presLayoutVars>
      </dgm:prSet>
      <dgm:spPr/>
    </dgm:pt>
    <dgm:pt modelId="{8288EA29-F8A7-544C-B1B2-0608225F0E5B}" type="pres">
      <dgm:prSet presAssocID="{B1B5025A-2518-4F42-8691-06D9D05A9448}" presName="desTx" presStyleLbl="alignAccFollowNode1" presStyleIdx="0" presStyleCnt="2">
        <dgm:presLayoutVars>
          <dgm:bulletEnabled val="1"/>
        </dgm:presLayoutVars>
      </dgm:prSet>
      <dgm:spPr/>
    </dgm:pt>
    <dgm:pt modelId="{51BCA4C6-4BBC-8449-AFFD-7D7F786663D7}" type="pres">
      <dgm:prSet presAssocID="{5D7F1B38-5378-9A43-ACF6-F64455C10833}" presName="space" presStyleCnt="0"/>
      <dgm:spPr/>
    </dgm:pt>
    <dgm:pt modelId="{7C9CF11C-822C-6D4F-9A78-E106B0A80D5C}" type="pres">
      <dgm:prSet presAssocID="{15B413CC-A37C-2944-A7A9-75DDEF40C1FF}" presName="composite" presStyleCnt="0"/>
      <dgm:spPr/>
    </dgm:pt>
    <dgm:pt modelId="{3BADF784-E056-ED46-8371-53E672ECCA19}" type="pres">
      <dgm:prSet presAssocID="{15B413CC-A37C-2944-A7A9-75DDEF40C1FF}" presName="parTx" presStyleLbl="alignNode1" presStyleIdx="1" presStyleCnt="2">
        <dgm:presLayoutVars>
          <dgm:chMax val="0"/>
          <dgm:chPref val="0"/>
          <dgm:bulletEnabled val="1"/>
        </dgm:presLayoutVars>
      </dgm:prSet>
      <dgm:spPr/>
    </dgm:pt>
    <dgm:pt modelId="{6A933E44-C3AF-2346-B187-A09CEEC6E9EB}" type="pres">
      <dgm:prSet presAssocID="{15B413CC-A37C-2944-A7A9-75DDEF40C1FF}" presName="desTx" presStyleLbl="alignAccFollowNode1" presStyleIdx="1" presStyleCnt="2">
        <dgm:presLayoutVars>
          <dgm:bulletEnabled val="1"/>
        </dgm:presLayoutVars>
      </dgm:prSet>
      <dgm:spPr/>
    </dgm:pt>
  </dgm:ptLst>
  <dgm:cxnLst>
    <dgm:cxn modelId="{527B6B0D-9B0D-6748-86D3-1D4381E6C500}" srcId="{15B413CC-A37C-2944-A7A9-75DDEF40C1FF}" destId="{988DCBAE-1DF7-2F42-9A9D-B03383D38335}" srcOrd="1" destOrd="0" parTransId="{B3973BE5-60CF-654D-B17E-CFA814620C13}" sibTransId="{E47F581E-190A-514C-A717-8BB5DEA020A5}"/>
    <dgm:cxn modelId="{41572341-AE4A-E84A-A5D1-9B8B148C4AD8}" type="presOf" srcId="{E91E8DD6-BDC9-5A40-A039-044EAAC4FCC7}" destId="{9A319681-2D9B-5D42-96FC-742F5FA0E164}" srcOrd="0" destOrd="0" presId="urn:microsoft.com/office/officeart/2005/8/layout/hList1"/>
    <dgm:cxn modelId="{05D29A48-1885-3F42-8E5E-542A06381F2B}" type="presOf" srcId="{15B413CC-A37C-2944-A7A9-75DDEF40C1FF}" destId="{3BADF784-E056-ED46-8371-53E672ECCA19}" srcOrd="0" destOrd="0" presId="urn:microsoft.com/office/officeart/2005/8/layout/hList1"/>
    <dgm:cxn modelId="{092EFD58-BFCF-0B41-8F17-93DEC89AC157}" srcId="{B1B5025A-2518-4F42-8691-06D9D05A9448}" destId="{3F2D07DD-95C8-CB47-B516-09B3AD36400D}" srcOrd="1" destOrd="0" parTransId="{A636B4AC-0F80-A147-BB8A-CF70C56B8487}" sibTransId="{2E952692-0807-8F4D-8950-8C8BD02E3599}"/>
    <dgm:cxn modelId="{B1A05B5D-60C0-604C-952E-E668B66170B6}" srcId="{E91E8DD6-BDC9-5A40-A039-044EAAC4FCC7}" destId="{B1B5025A-2518-4F42-8691-06D9D05A9448}" srcOrd="0" destOrd="0" parTransId="{B17725EB-F2F6-B34E-AF33-CB156F32C307}" sibTransId="{5D7F1B38-5378-9A43-ACF6-F64455C10833}"/>
    <dgm:cxn modelId="{76C61665-AD0D-8D4A-AB9C-781B69B30B11}" srcId="{E91E8DD6-BDC9-5A40-A039-044EAAC4FCC7}" destId="{15B413CC-A37C-2944-A7A9-75DDEF40C1FF}" srcOrd="1" destOrd="0" parTransId="{1E279EC6-E801-D54B-A708-5B8B397E4346}" sibTransId="{DB888BC6-619B-E44A-93BD-E7B0D482D359}"/>
    <dgm:cxn modelId="{51891286-C866-DA4F-95B8-7866F69846B3}" type="presOf" srcId="{988DCBAE-1DF7-2F42-9A9D-B03383D38335}" destId="{6A933E44-C3AF-2346-B187-A09CEEC6E9EB}" srcOrd="0" destOrd="1" presId="urn:microsoft.com/office/officeart/2005/8/layout/hList1"/>
    <dgm:cxn modelId="{9C5A798E-872C-EF41-BC14-A73AFB729D86}" type="presOf" srcId="{3F2D07DD-95C8-CB47-B516-09B3AD36400D}" destId="{8288EA29-F8A7-544C-B1B2-0608225F0E5B}" srcOrd="0" destOrd="1" presId="urn:microsoft.com/office/officeart/2005/8/layout/hList1"/>
    <dgm:cxn modelId="{4CA86AA7-BE1E-8648-ADC7-2A254BE1551F}" srcId="{B1B5025A-2518-4F42-8691-06D9D05A9448}" destId="{9E2DBFCE-E508-A04C-A4AE-A884BA88D1B8}" srcOrd="0" destOrd="0" parTransId="{07ABFA08-7EE0-E441-B20E-B67DA794C20E}" sibTransId="{CC096D50-261F-6B40-96DE-EDBDD796B265}"/>
    <dgm:cxn modelId="{F9D29CB6-B2A2-5842-97B4-70CFEB1F9E5D}" srcId="{15B413CC-A37C-2944-A7A9-75DDEF40C1FF}" destId="{2DEA2373-542A-104B-8E7D-BED783B0A03D}" srcOrd="0" destOrd="0" parTransId="{D579D1EC-5A4E-114A-AD45-49F49D4C3F09}" sibTransId="{8FA81E7E-BDB1-2D4E-89F3-596F9C58089D}"/>
    <dgm:cxn modelId="{DB2151C1-7D5C-C34D-83C2-372B867CAD48}" type="presOf" srcId="{2DEA2373-542A-104B-8E7D-BED783B0A03D}" destId="{6A933E44-C3AF-2346-B187-A09CEEC6E9EB}" srcOrd="0" destOrd="0" presId="urn:microsoft.com/office/officeart/2005/8/layout/hList1"/>
    <dgm:cxn modelId="{FBC74BCB-2EAE-9841-801F-6D0ECEFEF83C}" type="presOf" srcId="{9E2DBFCE-E508-A04C-A4AE-A884BA88D1B8}" destId="{8288EA29-F8A7-544C-B1B2-0608225F0E5B}" srcOrd="0" destOrd="0" presId="urn:microsoft.com/office/officeart/2005/8/layout/hList1"/>
    <dgm:cxn modelId="{FCD290EE-CDAB-234D-B237-3E5A54A3C049}" type="presOf" srcId="{B1B5025A-2518-4F42-8691-06D9D05A9448}" destId="{687F08DF-BE6B-2B40-ACC7-4A0339A9F6C2}" srcOrd="0" destOrd="0" presId="urn:microsoft.com/office/officeart/2005/8/layout/hList1"/>
    <dgm:cxn modelId="{1D1E4EB1-DEFA-004A-B6FE-7FE1D29A9770}" type="presParOf" srcId="{9A319681-2D9B-5D42-96FC-742F5FA0E164}" destId="{99AF30D5-ECDD-F64F-88BE-F5BBCA883AE4}" srcOrd="0" destOrd="0" presId="urn:microsoft.com/office/officeart/2005/8/layout/hList1"/>
    <dgm:cxn modelId="{E9555AF2-9BE3-8249-8F09-E63F741122F0}" type="presParOf" srcId="{99AF30D5-ECDD-F64F-88BE-F5BBCA883AE4}" destId="{687F08DF-BE6B-2B40-ACC7-4A0339A9F6C2}" srcOrd="0" destOrd="0" presId="urn:microsoft.com/office/officeart/2005/8/layout/hList1"/>
    <dgm:cxn modelId="{004E88D7-AC4F-D54B-BA9E-B90473A2634E}" type="presParOf" srcId="{99AF30D5-ECDD-F64F-88BE-F5BBCA883AE4}" destId="{8288EA29-F8A7-544C-B1B2-0608225F0E5B}" srcOrd="1" destOrd="0" presId="urn:microsoft.com/office/officeart/2005/8/layout/hList1"/>
    <dgm:cxn modelId="{6D3D6411-F4A2-F341-9871-E5F1A04BF2C1}" type="presParOf" srcId="{9A319681-2D9B-5D42-96FC-742F5FA0E164}" destId="{51BCA4C6-4BBC-8449-AFFD-7D7F786663D7}" srcOrd="1" destOrd="0" presId="urn:microsoft.com/office/officeart/2005/8/layout/hList1"/>
    <dgm:cxn modelId="{A6BB6B32-FE20-2C41-BEF8-ABBF04973A7A}" type="presParOf" srcId="{9A319681-2D9B-5D42-96FC-742F5FA0E164}" destId="{7C9CF11C-822C-6D4F-9A78-E106B0A80D5C}" srcOrd="2" destOrd="0" presId="urn:microsoft.com/office/officeart/2005/8/layout/hList1"/>
    <dgm:cxn modelId="{C8A7EFF8-4DD3-7F47-887E-9268D6DD247D}" type="presParOf" srcId="{7C9CF11C-822C-6D4F-9A78-E106B0A80D5C}" destId="{3BADF784-E056-ED46-8371-53E672ECCA19}" srcOrd="0" destOrd="0" presId="urn:microsoft.com/office/officeart/2005/8/layout/hList1"/>
    <dgm:cxn modelId="{6F5CCDFE-6C79-9B4D-AD76-B56B7180FE08}" type="presParOf" srcId="{7C9CF11C-822C-6D4F-9A78-E106B0A80D5C}" destId="{6A933E44-C3AF-2346-B187-A09CEEC6E9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0EA0E9-13A5-8641-BB2A-AC4A58BEA98B}" type="doc">
      <dgm:prSet loTypeId="urn:microsoft.com/office/officeart/2005/8/layout/process1" loCatId="" qsTypeId="urn:microsoft.com/office/officeart/2005/8/quickstyle/3d3" qsCatId="3D" csTypeId="urn:microsoft.com/office/officeart/2005/8/colors/accent1_2" csCatId="accent1" phldr="1"/>
      <dgm:spPr/>
      <dgm:t>
        <a:bodyPr/>
        <a:lstStyle/>
        <a:p>
          <a:endParaRPr lang="en-US"/>
        </a:p>
      </dgm:t>
    </dgm:pt>
    <dgm:pt modelId="{C51971C5-54F5-7A41-97FC-466BFCC49C06}">
      <dgm:prSet phldrT="[Text]" custT="1"/>
      <dgm:spPr>
        <a:solidFill>
          <a:srgbClr val="003764"/>
        </a:solidFill>
      </dgm:spPr>
      <dgm:t>
        <a:bodyPr/>
        <a:lstStyle/>
        <a:p>
          <a:r>
            <a:rPr lang="en-US" sz="1800" dirty="0"/>
            <a:t>Resident Pilot (n=12)</a:t>
          </a:r>
        </a:p>
      </dgm:t>
    </dgm:pt>
    <dgm:pt modelId="{485B3927-29EE-BD45-AC60-02E2B25ED1B9}" type="parTrans" cxnId="{069CC5E5-42F3-2E4E-AD57-C29F35B321A9}">
      <dgm:prSet/>
      <dgm:spPr/>
      <dgm:t>
        <a:bodyPr/>
        <a:lstStyle/>
        <a:p>
          <a:endParaRPr lang="en-US"/>
        </a:p>
      </dgm:t>
    </dgm:pt>
    <dgm:pt modelId="{41A1DDEA-35D7-4B41-9694-2FAD155B42F1}" type="sibTrans" cxnId="{069CC5E5-42F3-2E4E-AD57-C29F35B321A9}">
      <dgm:prSet/>
      <dgm:spPr>
        <a:solidFill>
          <a:srgbClr val="D35E13"/>
        </a:solidFill>
        <a:ln>
          <a:solidFill>
            <a:srgbClr val="D35E13"/>
          </a:solidFill>
        </a:ln>
      </dgm:spPr>
      <dgm:t>
        <a:bodyPr/>
        <a:lstStyle/>
        <a:p>
          <a:endParaRPr lang="en-US"/>
        </a:p>
      </dgm:t>
    </dgm:pt>
    <dgm:pt modelId="{ABDF4C28-A9E0-5B4C-A97D-E210231D856C}">
      <dgm:prSet phldrT="[Text]" custT="1"/>
      <dgm:spPr>
        <a:solidFill>
          <a:srgbClr val="003764"/>
        </a:solidFill>
      </dgm:spPr>
      <dgm:t>
        <a:bodyPr/>
        <a:lstStyle/>
        <a:p>
          <a:r>
            <a:rPr lang="en-US" sz="1800" dirty="0"/>
            <a:t>Fellowship Pilot (n=3) </a:t>
          </a:r>
        </a:p>
      </dgm:t>
    </dgm:pt>
    <dgm:pt modelId="{3CD1BBDF-FFFB-8B45-B347-8A93C13FF28A}" type="parTrans" cxnId="{3650FF25-5F8C-244B-BC6A-C7E3FFE905A5}">
      <dgm:prSet/>
      <dgm:spPr/>
      <dgm:t>
        <a:bodyPr/>
        <a:lstStyle/>
        <a:p>
          <a:endParaRPr lang="en-US"/>
        </a:p>
      </dgm:t>
    </dgm:pt>
    <dgm:pt modelId="{E80E50E2-BC3E-F742-B02D-033E7D2EEC72}" type="sibTrans" cxnId="{3650FF25-5F8C-244B-BC6A-C7E3FFE905A5}">
      <dgm:prSet/>
      <dgm:spPr/>
      <dgm:t>
        <a:bodyPr/>
        <a:lstStyle/>
        <a:p>
          <a:endParaRPr lang="en-US"/>
        </a:p>
      </dgm:t>
    </dgm:pt>
    <dgm:pt modelId="{095D709A-9051-D145-877E-2A5ABB4E8F31}" type="pres">
      <dgm:prSet presAssocID="{710EA0E9-13A5-8641-BB2A-AC4A58BEA98B}" presName="Name0" presStyleCnt="0">
        <dgm:presLayoutVars>
          <dgm:dir/>
          <dgm:resizeHandles val="exact"/>
        </dgm:presLayoutVars>
      </dgm:prSet>
      <dgm:spPr/>
    </dgm:pt>
    <dgm:pt modelId="{C67C8AFC-1E50-E441-984D-06D9859E8994}" type="pres">
      <dgm:prSet presAssocID="{C51971C5-54F5-7A41-97FC-466BFCC49C06}" presName="node" presStyleLbl="node1" presStyleIdx="0" presStyleCnt="2">
        <dgm:presLayoutVars>
          <dgm:bulletEnabled val="1"/>
        </dgm:presLayoutVars>
      </dgm:prSet>
      <dgm:spPr/>
    </dgm:pt>
    <dgm:pt modelId="{C7881E5B-C294-964E-9357-E58D74FCFA2E}" type="pres">
      <dgm:prSet presAssocID="{41A1DDEA-35D7-4B41-9694-2FAD155B42F1}" presName="sibTrans" presStyleLbl="sibTrans2D1" presStyleIdx="0" presStyleCnt="1" custScaleX="88583" custScaleY="69926"/>
      <dgm:spPr/>
    </dgm:pt>
    <dgm:pt modelId="{3C4A3B5D-7C72-B441-9A03-78EED8CF1E58}" type="pres">
      <dgm:prSet presAssocID="{41A1DDEA-35D7-4B41-9694-2FAD155B42F1}" presName="connectorText" presStyleLbl="sibTrans2D1" presStyleIdx="0" presStyleCnt="1"/>
      <dgm:spPr/>
    </dgm:pt>
    <dgm:pt modelId="{97E24DCA-E68A-BE40-B8B4-9A1E204B63B1}" type="pres">
      <dgm:prSet presAssocID="{ABDF4C28-A9E0-5B4C-A97D-E210231D856C}" presName="node" presStyleLbl="node1" presStyleIdx="1" presStyleCnt="2">
        <dgm:presLayoutVars>
          <dgm:bulletEnabled val="1"/>
        </dgm:presLayoutVars>
      </dgm:prSet>
      <dgm:spPr/>
    </dgm:pt>
  </dgm:ptLst>
  <dgm:cxnLst>
    <dgm:cxn modelId="{E625090A-010E-7A4F-AE03-EC7990DC200A}" type="presOf" srcId="{41A1DDEA-35D7-4B41-9694-2FAD155B42F1}" destId="{C7881E5B-C294-964E-9357-E58D74FCFA2E}" srcOrd="0" destOrd="0" presId="urn:microsoft.com/office/officeart/2005/8/layout/process1"/>
    <dgm:cxn modelId="{3650FF25-5F8C-244B-BC6A-C7E3FFE905A5}" srcId="{710EA0E9-13A5-8641-BB2A-AC4A58BEA98B}" destId="{ABDF4C28-A9E0-5B4C-A97D-E210231D856C}" srcOrd="1" destOrd="0" parTransId="{3CD1BBDF-FFFB-8B45-B347-8A93C13FF28A}" sibTransId="{E80E50E2-BC3E-F742-B02D-033E7D2EEC72}"/>
    <dgm:cxn modelId="{F4C88266-D8EB-D246-8E7B-633CD60A664D}" type="presOf" srcId="{ABDF4C28-A9E0-5B4C-A97D-E210231D856C}" destId="{97E24DCA-E68A-BE40-B8B4-9A1E204B63B1}" srcOrd="0" destOrd="0" presId="urn:microsoft.com/office/officeart/2005/8/layout/process1"/>
    <dgm:cxn modelId="{BADBDA8F-A71B-8048-89EE-453112AC2004}" type="presOf" srcId="{710EA0E9-13A5-8641-BB2A-AC4A58BEA98B}" destId="{095D709A-9051-D145-877E-2A5ABB4E8F31}" srcOrd="0" destOrd="0" presId="urn:microsoft.com/office/officeart/2005/8/layout/process1"/>
    <dgm:cxn modelId="{CEC765A8-0D9C-2B43-909F-436244EE3B1C}" type="presOf" srcId="{C51971C5-54F5-7A41-97FC-466BFCC49C06}" destId="{C67C8AFC-1E50-E441-984D-06D9859E8994}" srcOrd="0" destOrd="0" presId="urn:microsoft.com/office/officeart/2005/8/layout/process1"/>
    <dgm:cxn modelId="{069CC5E5-42F3-2E4E-AD57-C29F35B321A9}" srcId="{710EA0E9-13A5-8641-BB2A-AC4A58BEA98B}" destId="{C51971C5-54F5-7A41-97FC-466BFCC49C06}" srcOrd="0" destOrd="0" parTransId="{485B3927-29EE-BD45-AC60-02E2B25ED1B9}" sibTransId="{41A1DDEA-35D7-4B41-9694-2FAD155B42F1}"/>
    <dgm:cxn modelId="{BCA190EF-8FDB-3A4D-9676-8133B2C3505F}" type="presOf" srcId="{41A1DDEA-35D7-4B41-9694-2FAD155B42F1}" destId="{3C4A3B5D-7C72-B441-9A03-78EED8CF1E58}" srcOrd="1" destOrd="0" presId="urn:microsoft.com/office/officeart/2005/8/layout/process1"/>
    <dgm:cxn modelId="{A1851B8C-E1F5-8D47-AEC3-BC2DF48C8D3A}" type="presParOf" srcId="{095D709A-9051-D145-877E-2A5ABB4E8F31}" destId="{C67C8AFC-1E50-E441-984D-06D9859E8994}" srcOrd="0" destOrd="0" presId="urn:microsoft.com/office/officeart/2005/8/layout/process1"/>
    <dgm:cxn modelId="{3CCD00D5-AAB8-6F47-A06D-A23C0BEF3000}" type="presParOf" srcId="{095D709A-9051-D145-877E-2A5ABB4E8F31}" destId="{C7881E5B-C294-964E-9357-E58D74FCFA2E}" srcOrd="1" destOrd="0" presId="urn:microsoft.com/office/officeart/2005/8/layout/process1"/>
    <dgm:cxn modelId="{311605C4-C87A-9B4D-8C79-B0FC3D62331A}" type="presParOf" srcId="{C7881E5B-C294-964E-9357-E58D74FCFA2E}" destId="{3C4A3B5D-7C72-B441-9A03-78EED8CF1E58}" srcOrd="0" destOrd="0" presId="urn:microsoft.com/office/officeart/2005/8/layout/process1"/>
    <dgm:cxn modelId="{DD626DCA-304A-1E47-BB87-AB866582D5A9}" type="presParOf" srcId="{095D709A-9051-D145-877E-2A5ABB4E8F31}" destId="{97E24DCA-E68A-BE40-B8B4-9A1E204B63B1}"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2C059-2BE7-F84B-AAEA-08E2500ECC37}">
      <dsp:nvSpPr>
        <dsp:cNvPr id="0" name=""/>
        <dsp:cNvSpPr/>
      </dsp:nvSpPr>
      <dsp:spPr>
        <a:xfrm>
          <a:off x="739452" y="327"/>
          <a:ext cx="2468612" cy="156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1E854-0DF0-9C40-8BEC-16F6A5FF0AE4}">
      <dsp:nvSpPr>
        <dsp:cNvPr id="0" name=""/>
        <dsp:cNvSpPr/>
      </dsp:nvSpPr>
      <dsp:spPr>
        <a:xfrm>
          <a:off x="1013742" y="260903"/>
          <a:ext cx="2468612" cy="15675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Required 4 week outpatient clerkship for medical students in the 4</a:t>
          </a:r>
          <a:r>
            <a:rPr lang="en-US" sz="2100" kern="1200" baseline="30000"/>
            <a:t>th</a:t>
          </a:r>
          <a:r>
            <a:rPr lang="en-US" sz="2100" kern="1200"/>
            <a:t> year</a:t>
          </a:r>
        </a:p>
      </dsp:txBody>
      <dsp:txXfrm>
        <a:off x="1059654" y="306815"/>
        <a:ext cx="2376788" cy="1475744"/>
      </dsp:txXfrm>
    </dsp:sp>
    <dsp:sp modelId="{A35B35CE-B6BC-5F4D-86CA-FBB3E22EF04E}">
      <dsp:nvSpPr>
        <dsp:cNvPr id="0" name=""/>
        <dsp:cNvSpPr/>
      </dsp:nvSpPr>
      <dsp:spPr>
        <a:xfrm>
          <a:off x="3756645" y="327"/>
          <a:ext cx="2468612" cy="156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1FEE2-2510-BE42-9216-A6FB519F4E83}">
      <dsp:nvSpPr>
        <dsp:cNvPr id="0" name=""/>
        <dsp:cNvSpPr/>
      </dsp:nvSpPr>
      <dsp:spPr>
        <a:xfrm>
          <a:off x="4030935" y="260903"/>
          <a:ext cx="2468612" cy="15675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Module focused on mental health and aging</a:t>
          </a:r>
        </a:p>
      </dsp:txBody>
      <dsp:txXfrm>
        <a:off x="4076847" y="306815"/>
        <a:ext cx="2376788" cy="1475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B8271-E087-0F47-B2EB-7835FFB57A18}">
      <dsp:nvSpPr>
        <dsp:cNvPr id="0" name=""/>
        <dsp:cNvSpPr/>
      </dsp:nvSpPr>
      <dsp:spPr>
        <a:xfrm>
          <a:off x="23243" y="724849"/>
          <a:ext cx="1428392" cy="14283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79E29-89EA-794B-B41D-DC3701CC7D59}">
      <dsp:nvSpPr>
        <dsp:cNvPr id="0" name=""/>
        <dsp:cNvSpPr/>
      </dsp:nvSpPr>
      <dsp:spPr>
        <a:xfrm>
          <a:off x="235560"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Didactic Sessions</a:t>
          </a:r>
        </a:p>
        <a:p>
          <a:pPr marL="114300" lvl="1" indent="-114300" algn="l" defTabSz="533400">
            <a:lnSpc>
              <a:spcPct val="90000"/>
            </a:lnSpc>
            <a:spcBef>
              <a:spcPct val="0"/>
            </a:spcBef>
            <a:spcAft>
              <a:spcPct val="15000"/>
            </a:spcAft>
            <a:buChar char="•"/>
          </a:pPr>
          <a:r>
            <a:rPr lang="en-US" sz="1200" kern="1200" dirty="0"/>
            <a:t>“Call Me In”</a:t>
          </a:r>
        </a:p>
        <a:p>
          <a:pPr marL="114300" lvl="1" indent="-114300" algn="l" defTabSz="533400">
            <a:lnSpc>
              <a:spcPct val="90000"/>
            </a:lnSpc>
            <a:spcBef>
              <a:spcPct val="0"/>
            </a:spcBef>
            <a:spcAft>
              <a:spcPct val="15000"/>
            </a:spcAft>
            <a:buChar char="•"/>
          </a:pPr>
          <a:r>
            <a:rPr lang="en-US" sz="1200" kern="1200" dirty="0"/>
            <a:t>Geriatric Month </a:t>
          </a:r>
        </a:p>
      </dsp:txBody>
      <dsp:txXfrm>
        <a:off x="277396" y="1788157"/>
        <a:ext cx="1344720" cy="1344720"/>
      </dsp:txXfrm>
    </dsp:sp>
    <dsp:sp modelId="{6DCFCA5A-661B-CD49-9C95-E6A5D4676AE3}">
      <dsp:nvSpPr>
        <dsp:cNvPr id="0" name=""/>
        <dsp:cNvSpPr/>
      </dsp:nvSpPr>
      <dsp:spPr>
        <a:xfrm>
          <a:off x="1713318" y="1267434"/>
          <a:ext cx="261681" cy="343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13318" y="1336078"/>
        <a:ext cx="183177" cy="205934"/>
      </dsp:txXfrm>
    </dsp:sp>
    <dsp:sp modelId="{BDDE76D2-BA90-AB41-AA2B-E71457440505}">
      <dsp:nvSpPr>
        <dsp:cNvPr id="0" name=""/>
        <dsp:cNvSpPr/>
      </dsp:nvSpPr>
      <dsp:spPr>
        <a:xfrm>
          <a:off x="2199298" y="724849"/>
          <a:ext cx="1428392" cy="14283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3BF92-150A-AB43-AD8B-F2F94B985BDE}">
      <dsp:nvSpPr>
        <dsp:cNvPr id="0" name=""/>
        <dsp:cNvSpPr/>
      </dsp:nvSpPr>
      <dsp:spPr>
        <a:xfrm>
          <a:off x="2450068"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Geriatric Workshops</a:t>
          </a:r>
        </a:p>
        <a:p>
          <a:pPr marL="114300" lvl="1" indent="-114300" algn="l" defTabSz="533400">
            <a:lnSpc>
              <a:spcPct val="90000"/>
            </a:lnSpc>
            <a:spcBef>
              <a:spcPct val="0"/>
            </a:spcBef>
            <a:spcAft>
              <a:spcPct val="15000"/>
            </a:spcAft>
            <a:buChar char="•"/>
          </a:pPr>
          <a:r>
            <a:rPr lang="en-US" sz="1200" kern="1200" dirty="0"/>
            <a:t>Ageism Case Based Lecture</a:t>
          </a:r>
        </a:p>
        <a:p>
          <a:pPr marL="114300" lvl="1" indent="-114300" algn="l" defTabSz="533400">
            <a:lnSpc>
              <a:spcPct val="90000"/>
            </a:lnSpc>
            <a:spcBef>
              <a:spcPct val="0"/>
            </a:spcBef>
            <a:spcAft>
              <a:spcPct val="15000"/>
            </a:spcAft>
            <a:buChar char="•"/>
          </a:pPr>
          <a:r>
            <a:rPr lang="en-US" sz="1200" kern="1200" dirty="0"/>
            <a:t>Impact on Care</a:t>
          </a:r>
        </a:p>
      </dsp:txBody>
      <dsp:txXfrm>
        <a:off x="2491904" y="1788157"/>
        <a:ext cx="1344720" cy="1344720"/>
      </dsp:txXfrm>
    </dsp:sp>
    <dsp:sp modelId="{708B12A0-06D3-2842-82FA-EA13A206C8FE}">
      <dsp:nvSpPr>
        <dsp:cNvPr id="0" name=""/>
        <dsp:cNvSpPr/>
      </dsp:nvSpPr>
      <dsp:spPr>
        <a:xfrm>
          <a:off x="3886323" y="1267434"/>
          <a:ext cx="258632" cy="343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86323" y="1336078"/>
        <a:ext cx="181042" cy="205934"/>
      </dsp:txXfrm>
    </dsp:sp>
    <dsp:sp modelId="{1195F5AB-479F-CD4E-B4EC-E49F19F57DED}">
      <dsp:nvSpPr>
        <dsp:cNvPr id="0" name=""/>
        <dsp:cNvSpPr/>
      </dsp:nvSpPr>
      <dsp:spPr>
        <a:xfrm>
          <a:off x="4366640" y="724849"/>
          <a:ext cx="1428392" cy="14283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370AB-6688-1544-AAED-B7CE615726FD}">
      <dsp:nvSpPr>
        <dsp:cNvPr id="0" name=""/>
        <dsp:cNvSpPr/>
      </dsp:nvSpPr>
      <dsp:spPr>
        <a:xfrm>
          <a:off x="4664575" y="1746321"/>
          <a:ext cx="1428392" cy="1428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Geriatric Rotation </a:t>
          </a:r>
        </a:p>
        <a:p>
          <a:pPr marL="114300" lvl="1" indent="-114300" algn="l" defTabSz="533400">
            <a:lnSpc>
              <a:spcPct val="90000"/>
            </a:lnSpc>
            <a:spcBef>
              <a:spcPct val="0"/>
            </a:spcBef>
            <a:spcAft>
              <a:spcPct val="15000"/>
            </a:spcAft>
            <a:buChar char="•"/>
          </a:pPr>
          <a:r>
            <a:rPr lang="en-US" sz="1200" kern="1200" dirty="0"/>
            <a:t>Specific Readings</a:t>
          </a:r>
        </a:p>
        <a:p>
          <a:pPr marL="114300" lvl="1" indent="-114300" algn="l" defTabSz="533400">
            <a:lnSpc>
              <a:spcPct val="90000"/>
            </a:lnSpc>
            <a:spcBef>
              <a:spcPct val="0"/>
            </a:spcBef>
            <a:spcAft>
              <a:spcPct val="15000"/>
            </a:spcAft>
            <a:buChar char="•"/>
          </a:pPr>
          <a:r>
            <a:rPr lang="en-US" sz="1200" kern="1200" dirty="0"/>
            <a:t>1:1 Tracking our Biases </a:t>
          </a:r>
        </a:p>
      </dsp:txBody>
      <dsp:txXfrm>
        <a:off x="4706411" y="1788157"/>
        <a:ext cx="1344720" cy="1344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E6380-F787-004D-AAA8-F62A671981F9}">
      <dsp:nvSpPr>
        <dsp:cNvPr id="0" name=""/>
        <dsp:cNvSpPr/>
      </dsp:nvSpPr>
      <dsp:spPr>
        <a:xfrm>
          <a:off x="1986712" y="2046254"/>
          <a:ext cx="1645204" cy="1645204"/>
        </a:xfrm>
        <a:prstGeom prst="ellipse">
          <a:avLst/>
        </a:prstGeom>
        <a:solidFill>
          <a:srgbClr val="00376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Ageism Curriculum for Fellows</a:t>
          </a:r>
        </a:p>
      </dsp:txBody>
      <dsp:txXfrm>
        <a:off x="2227647" y="2287189"/>
        <a:ext cx="1163334" cy="1163334"/>
      </dsp:txXfrm>
    </dsp:sp>
    <dsp:sp modelId="{C1293C8A-B57A-B840-BE06-C1D6EFDA3830}">
      <dsp:nvSpPr>
        <dsp:cNvPr id="0" name=""/>
        <dsp:cNvSpPr/>
      </dsp:nvSpPr>
      <dsp:spPr>
        <a:xfrm rot="12900000">
          <a:off x="851812" y="1733243"/>
          <a:ext cx="1340990" cy="468883"/>
        </a:xfrm>
        <a:prstGeom prst="leftArrow">
          <a:avLst>
            <a:gd name="adj1" fmla="val 60000"/>
            <a:gd name="adj2" fmla="val 50000"/>
          </a:avLst>
        </a:prstGeom>
        <a:solidFill>
          <a:srgbClr val="D35E13"/>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D79840-E42F-5644-9857-0CD0342478D9}">
      <dsp:nvSpPr>
        <dsp:cNvPr id="0" name=""/>
        <dsp:cNvSpPr/>
      </dsp:nvSpPr>
      <dsp:spPr>
        <a:xfrm>
          <a:off x="191598" y="957927"/>
          <a:ext cx="1562944" cy="1250355"/>
        </a:xfrm>
        <a:prstGeom prst="roundRect">
          <a:avLst>
            <a:gd name="adj" fmla="val 10000"/>
          </a:avLst>
        </a:prstGeom>
        <a:solidFill>
          <a:srgbClr val="00376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National experts</a:t>
          </a:r>
        </a:p>
        <a:p>
          <a:pPr marL="0" lvl="0" indent="0" algn="ctr" defTabSz="711200">
            <a:lnSpc>
              <a:spcPct val="90000"/>
            </a:lnSpc>
            <a:spcBef>
              <a:spcPct val="0"/>
            </a:spcBef>
            <a:spcAft>
              <a:spcPct val="35000"/>
            </a:spcAft>
            <a:buNone/>
          </a:pPr>
          <a:r>
            <a:rPr lang="en-US" sz="1600" kern="1200" dirty="0"/>
            <a:t>(Geri-a-FLOAT)</a:t>
          </a:r>
        </a:p>
      </dsp:txBody>
      <dsp:txXfrm>
        <a:off x="228220" y="994549"/>
        <a:ext cx="1489700" cy="1177111"/>
      </dsp:txXfrm>
    </dsp:sp>
    <dsp:sp modelId="{9AC86B57-54A5-8040-BF2E-2E7C5A5605DE}">
      <dsp:nvSpPr>
        <dsp:cNvPr id="0" name=""/>
        <dsp:cNvSpPr/>
      </dsp:nvSpPr>
      <dsp:spPr>
        <a:xfrm rot="16200000">
          <a:off x="2138819" y="1063270"/>
          <a:ext cx="1340990" cy="468883"/>
        </a:xfrm>
        <a:prstGeom prst="leftArrow">
          <a:avLst>
            <a:gd name="adj1" fmla="val 60000"/>
            <a:gd name="adj2" fmla="val 50000"/>
          </a:avLst>
        </a:prstGeom>
        <a:solidFill>
          <a:srgbClr val="D35E13"/>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BC552F-789F-E644-96DC-6B25B1838B70}">
      <dsp:nvSpPr>
        <dsp:cNvPr id="0" name=""/>
        <dsp:cNvSpPr/>
      </dsp:nvSpPr>
      <dsp:spPr>
        <a:xfrm>
          <a:off x="2027842" y="2038"/>
          <a:ext cx="1562944" cy="1250355"/>
        </a:xfrm>
        <a:prstGeom prst="roundRect">
          <a:avLst>
            <a:gd name="adj" fmla="val 10000"/>
          </a:avLst>
        </a:prstGeom>
        <a:solidFill>
          <a:srgbClr val="00376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Flipped Classroom</a:t>
          </a:r>
        </a:p>
      </dsp:txBody>
      <dsp:txXfrm>
        <a:off x="2064464" y="38660"/>
        <a:ext cx="1489700" cy="1177111"/>
      </dsp:txXfrm>
    </dsp:sp>
    <dsp:sp modelId="{14B89780-F107-1848-8489-BF752A1F7B51}">
      <dsp:nvSpPr>
        <dsp:cNvPr id="0" name=""/>
        <dsp:cNvSpPr/>
      </dsp:nvSpPr>
      <dsp:spPr>
        <a:xfrm rot="19500000">
          <a:off x="3425825" y="1733243"/>
          <a:ext cx="1340990" cy="468883"/>
        </a:xfrm>
        <a:prstGeom prst="leftArrow">
          <a:avLst>
            <a:gd name="adj1" fmla="val 60000"/>
            <a:gd name="adj2" fmla="val 50000"/>
          </a:avLst>
        </a:prstGeom>
        <a:solidFill>
          <a:srgbClr val="D35E13"/>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E2AD8E-D7FC-E341-A898-BB7927953948}">
      <dsp:nvSpPr>
        <dsp:cNvPr id="0" name=""/>
        <dsp:cNvSpPr/>
      </dsp:nvSpPr>
      <dsp:spPr>
        <a:xfrm>
          <a:off x="3864086" y="957927"/>
          <a:ext cx="1562944" cy="1250355"/>
        </a:xfrm>
        <a:prstGeom prst="roundRect">
          <a:avLst>
            <a:gd name="adj" fmla="val 10000"/>
          </a:avLst>
        </a:prstGeom>
        <a:solidFill>
          <a:srgbClr val="00376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Local discussions</a:t>
          </a:r>
        </a:p>
        <a:p>
          <a:pPr marL="0" lvl="0" indent="0" algn="ctr" defTabSz="711200">
            <a:lnSpc>
              <a:spcPct val="90000"/>
            </a:lnSpc>
            <a:spcBef>
              <a:spcPct val="0"/>
            </a:spcBef>
            <a:spcAft>
              <a:spcPct val="35000"/>
            </a:spcAft>
            <a:buNone/>
          </a:pPr>
          <a:r>
            <a:rPr lang="en-US" sz="1600" kern="1200" dirty="0"/>
            <a:t>(fellow-led)</a:t>
          </a:r>
        </a:p>
        <a:p>
          <a:pPr marL="0" lvl="0" indent="0" algn="ctr" defTabSz="711200">
            <a:lnSpc>
              <a:spcPct val="90000"/>
            </a:lnSpc>
            <a:spcBef>
              <a:spcPct val="0"/>
            </a:spcBef>
            <a:spcAft>
              <a:spcPct val="35000"/>
            </a:spcAft>
            <a:buNone/>
          </a:pPr>
          <a:endParaRPr lang="en-US" sz="1600" kern="1200" dirty="0"/>
        </a:p>
      </dsp:txBody>
      <dsp:txXfrm>
        <a:off x="3900708" y="994549"/>
        <a:ext cx="1489700" cy="1177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F08DF-BE6B-2B40-ACC7-4A0339A9F6C2}">
      <dsp:nvSpPr>
        <dsp:cNvPr id="0" name=""/>
        <dsp:cNvSpPr/>
      </dsp:nvSpPr>
      <dsp:spPr>
        <a:xfrm>
          <a:off x="36" y="2132"/>
          <a:ext cx="3528465" cy="518400"/>
        </a:xfrm>
        <a:prstGeom prst="rect">
          <a:avLst/>
        </a:prstGeom>
        <a:solidFill>
          <a:srgbClr val="0037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Float Session 1</a:t>
          </a:r>
        </a:p>
      </dsp:txBody>
      <dsp:txXfrm>
        <a:off x="36" y="2132"/>
        <a:ext cx="3528465" cy="518400"/>
      </dsp:txXfrm>
    </dsp:sp>
    <dsp:sp modelId="{8288EA29-F8A7-544C-B1B2-0608225F0E5B}">
      <dsp:nvSpPr>
        <dsp:cNvPr id="0" name=""/>
        <dsp:cNvSpPr/>
      </dsp:nvSpPr>
      <dsp:spPr>
        <a:xfrm>
          <a:off x="36" y="520533"/>
          <a:ext cx="3528465" cy="7905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 = 12 respondents</a:t>
          </a:r>
        </a:p>
        <a:p>
          <a:pPr marL="171450" lvl="1" indent="-171450" algn="l" defTabSz="800100">
            <a:lnSpc>
              <a:spcPct val="90000"/>
            </a:lnSpc>
            <a:spcBef>
              <a:spcPct val="0"/>
            </a:spcBef>
            <a:spcAft>
              <a:spcPct val="15000"/>
            </a:spcAft>
            <a:buChar char="•"/>
          </a:pPr>
          <a:r>
            <a:rPr lang="en-US" sz="1800" kern="1200" dirty="0"/>
            <a:t>Intent to change: 92%</a:t>
          </a:r>
        </a:p>
      </dsp:txBody>
      <dsp:txXfrm>
        <a:off x="36" y="520533"/>
        <a:ext cx="3528465" cy="790560"/>
      </dsp:txXfrm>
    </dsp:sp>
    <dsp:sp modelId="{3BADF784-E056-ED46-8371-53E672ECCA19}">
      <dsp:nvSpPr>
        <dsp:cNvPr id="0" name=""/>
        <dsp:cNvSpPr/>
      </dsp:nvSpPr>
      <dsp:spPr>
        <a:xfrm>
          <a:off x="4022487" y="2132"/>
          <a:ext cx="3528465" cy="518400"/>
        </a:xfrm>
        <a:prstGeom prst="rect">
          <a:avLst/>
        </a:prstGeom>
        <a:solidFill>
          <a:srgbClr val="0037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Float session 2</a:t>
          </a:r>
        </a:p>
      </dsp:txBody>
      <dsp:txXfrm>
        <a:off x="4022487" y="2132"/>
        <a:ext cx="3528465" cy="518400"/>
      </dsp:txXfrm>
    </dsp:sp>
    <dsp:sp modelId="{6A933E44-C3AF-2346-B187-A09CEEC6E9EB}">
      <dsp:nvSpPr>
        <dsp:cNvPr id="0" name=""/>
        <dsp:cNvSpPr/>
      </dsp:nvSpPr>
      <dsp:spPr>
        <a:xfrm>
          <a:off x="4022487" y="520533"/>
          <a:ext cx="3528465" cy="7905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 = 2 respondents</a:t>
          </a:r>
        </a:p>
        <a:p>
          <a:pPr marL="171450" lvl="1" indent="-171450" algn="l" defTabSz="800100">
            <a:lnSpc>
              <a:spcPct val="90000"/>
            </a:lnSpc>
            <a:spcBef>
              <a:spcPct val="0"/>
            </a:spcBef>
            <a:spcAft>
              <a:spcPct val="15000"/>
            </a:spcAft>
            <a:buChar char="•"/>
          </a:pPr>
          <a:r>
            <a:rPr lang="en-US" sz="1800" kern="1200" dirty="0"/>
            <a:t>Intent to change: 100%</a:t>
          </a:r>
        </a:p>
      </dsp:txBody>
      <dsp:txXfrm>
        <a:off x="4022487" y="520533"/>
        <a:ext cx="3528465" cy="790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C8AFC-1E50-E441-984D-06D9859E8994}">
      <dsp:nvSpPr>
        <dsp:cNvPr id="0" name=""/>
        <dsp:cNvSpPr/>
      </dsp:nvSpPr>
      <dsp:spPr>
        <a:xfrm>
          <a:off x="5281" y="0"/>
          <a:ext cx="3215639" cy="495766"/>
        </a:xfrm>
        <a:prstGeom prst="roundRect">
          <a:avLst>
            <a:gd name="adj" fmla="val 10000"/>
          </a:avLst>
        </a:prstGeom>
        <a:solidFill>
          <a:srgbClr val="0037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 Pilot (n=12)</a:t>
          </a:r>
        </a:p>
      </dsp:txBody>
      <dsp:txXfrm>
        <a:off x="19801" y="14520"/>
        <a:ext cx="3186599" cy="466726"/>
      </dsp:txXfrm>
    </dsp:sp>
    <dsp:sp modelId="{C7881E5B-C294-964E-9357-E58D74FCFA2E}">
      <dsp:nvSpPr>
        <dsp:cNvPr id="0" name=""/>
        <dsp:cNvSpPr/>
      </dsp:nvSpPr>
      <dsp:spPr>
        <a:xfrm>
          <a:off x="3581400" y="74548"/>
          <a:ext cx="603884" cy="346669"/>
        </a:xfrm>
        <a:prstGeom prst="rightArrow">
          <a:avLst>
            <a:gd name="adj1" fmla="val 60000"/>
            <a:gd name="adj2" fmla="val 50000"/>
          </a:avLst>
        </a:prstGeom>
        <a:solidFill>
          <a:srgbClr val="D35E13"/>
        </a:solidFill>
        <a:ln>
          <a:solidFill>
            <a:srgbClr val="D35E13"/>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81400" y="143882"/>
        <a:ext cx="499883" cy="208001"/>
      </dsp:txXfrm>
    </dsp:sp>
    <dsp:sp modelId="{97E24DCA-E68A-BE40-B8B4-9A1E204B63B1}">
      <dsp:nvSpPr>
        <dsp:cNvPr id="0" name=""/>
        <dsp:cNvSpPr/>
      </dsp:nvSpPr>
      <dsp:spPr>
        <a:xfrm>
          <a:off x="4507176" y="0"/>
          <a:ext cx="3215639" cy="495766"/>
        </a:xfrm>
        <a:prstGeom prst="roundRect">
          <a:avLst>
            <a:gd name="adj" fmla="val 10000"/>
          </a:avLst>
        </a:prstGeom>
        <a:solidFill>
          <a:srgbClr val="0037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Fellowship Pilot (n=3) </a:t>
          </a:r>
        </a:p>
      </dsp:txBody>
      <dsp:txXfrm>
        <a:off x="4521696" y="14520"/>
        <a:ext cx="3186599" cy="4667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03884-CC6A-EA4E-9FA2-339428113387}"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8FD9B-496D-BC43-9C45-670745DEAC4A}" type="slidenum">
              <a:rPr lang="en-US" smtClean="0"/>
              <a:t>‹#›</a:t>
            </a:fld>
            <a:endParaRPr lang="en-US"/>
          </a:p>
        </p:txBody>
      </p:sp>
    </p:spTree>
    <p:extLst>
      <p:ext uri="{BB962C8B-B14F-4D97-AF65-F5344CB8AC3E}">
        <p14:creationId xmlns:p14="http://schemas.microsoft.com/office/powerpoint/2010/main" val="342543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04c607a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04c607a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200" dirty="0">
                <a:solidFill>
                  <a:schemeClr val="dk1"/>
                </a:solidFill>
                <a:latin typeface="Calibri"/>
                <a:ea typeface="Calibri"/>
                <a:cs typeface="Calibri"/>
                <a:sym typeface="Calibri"/>
              </a:rPr>
              <a:t>Ageism refers to the stereotypes (how we think), prejudice (how we feel) and discrimination (how we act) directed towards people on the basis of their age. </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1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04c607a5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04c607a5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200" dirty="0">
                <a:solidFill>
                  <a:schemeClr val="dk1"/>
                </a:solidFill>
              </a:rPr>
              <a:t>•Policy and law can address discrimination and inequality based on age and protect the human rights of everyone, everywhere. Different mechanisms are used to implement and monitor policies and laws, including human rights agencies, courts, ombudspersons and bodies working to uphold treaties.</a:t>
            </a:r>
            <a:endParaRPr sz="1200" dirty="0">
              <a:solidFill>
                <a:schemeClr val="dk1"/>
              </a:solidFill>
            </a:endParaRPr>
          </a:p>
          <a:p>
            <a:pPr marL="0" lvl="0" indent="0" algn="l" rtl="0">
              <a:lnSpc>
                <a:spcPct val="110000"/>
              </a:lnSpc>
              <a:spcBef>
                <a:spcPts val="0"/>
              </a:spcBef>
              <a:spcAft>
                <a:spcPts val="0"/>
              </a:spcAft>
              <a:buNone/>
            </a:pPr>
            <a:r>
              <a:rPr lang="en" sz="1200" dirty="0">
                <a:solidFill>
                  <a:schemeClr val="dk1"/>
                </a:solidFill>
              </a:rPr>
              <a:t>•Educational interventions include </a:t>
            </a:r>
            <a:r>
              <a:rPr lang="en" sz="1200" b="1" dirty="0">
                <a:solidFill>
                  <a:schemeClr val="dk1"/>
                </a:solidFill>
              </a:rPr>
              <a:t>instruction that transmits information, knowledge and skills</a:t>
            </a:r>
            <a:r>
              <a:rPr lang="en" sz="1200" dirty="0">
                <a:solidFill>
                  <a:schemeClr val="dk1"/>
                </a:solidFill>
              </a:rPr>
              <a:t>, as well as activities to enhance empathy through role-playing, simulation and virtual reality; are among the most effective strategies for reducing ageism against older people.</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•Intergenerational interventions aim to foster interaction between different generations. </a:t>
            </a:r>
            <a:r>
              <a:rPr lang="en" sz="1200" b="1" dirty="0">
                <a:solidFill>
                  <a:schemeClr val="dk1"/>
                </a:solidFill>
              </a:rPr>
              <a:t>Interventions that combine education and intergenerational contact have a slightly larger effect on attitudes than intergenerational interventions used alone.</a:t>
            </a:r>
            <a:endParaRPr sz="1200" dirty="0">
              <a:solidFill>
                <a:schemeClr val="dk1"/>
              </a:solidFill>
            </a:endParaRPr>
          </a:p>
        </p:txBody>
      </p:sp>
    </p:spTree>
    <p:extLst>
      <p:ext uri="{BB962C8B-B14F-4D97-AF65-F5344CB8AC3E}">
        <p14:creationId xmlns:p14="http://schemas.microsoft.com/office/powerpoint/2010/main" val="289734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a:buNone/>
            </a:pPr>
            <a:r>
              <a:rPr lang="en-US" sz="1200" dirty="0">
                <a:solidFill>
                  <a:schemeClr val="tx1">
                    <a:lumMod val="65000"/>
                    <a:lumOff val="35000"/>
                  </a:schemeClr>
                </a:solidFill>
              </a:rPr>
              <a:t>At ISMMS, we have a 6-week Ambulatory care</a:t>
            </a:r>
            <a:r>
              <a:rPr lang="en-US" sz="1200" baseline="0" dirty="0">
                <a:solidFill>
                  <a:schemeClr val="tx1">
                    <a:lumMod val="65000"/>
                    <a:lumOff val="35000"/>
                  </a:schemeClr>
                </a:solidFill>
              </a:rPr>
              <a:t> – geriatrics clerkship for 3</a:t>
            </a:r>
            <a:r>
              <a:rPr lang="en-US" sz="1200" baseline="30000" dirty="0">
                <a:solidFill>
                  <a:schemeClr val="tx1">
                    <a:lumMod val="65000"/>
                    <a:lumOff val="35000"/>
                  </a:schemeClr>
                </a:solidFill>
              </a:rPr>
              <a:t>rd</a:t>
            </a:r>
            <a:r>
              <a:rPr lang="en-US" sz="1200" baseline="0" dirty="0">
                <a:solidFill>
                  <a:schemeClr val="tx1">
                    <a:lumMod val="65000"/>
                    <a:lumOff val="35000"/>
                  </a:schemeClr>
                </a:solidFill>
              </a:rPr>
              <a:t> year medical students. A prior analysis indicated a need for an empathy-based curriculum to improve medical student attitudes about older adults. Our objectives for an ageism awareness curriculum in the clerkship included:</a:t>
            </a:r>
          </a:p>
          <a:p>
            <a:pPr marL="171450" indent="-171450" fontAlgn="base">
              <a:buFont typeface="Arial" panose="020B0604020202020204" pitchFamily="34" charset="0"/>
              <a:buChar char="•"/>
            </a:pPr>
            <a:r>
              <a:rPr lang="en-US" sz="1200" dirty="0">
                <a:solidFill>
                  <a:schemeClr val="tx1">
                    <a:lumMod val="65000"/>
                    <a:lumOff val="35000"/>
                  </a:schemeClr>
                </a:solidFill>
              </a:rPr>
              <a:t>To evaluate medical students’ attitudes towards older adults, and evaluate change after participation in an anti-ageism curriculum</a:t>
            </a:r>
            <a:endParaRPr lang="en-US" sz="1200" dirty="0">
              <a:solidFill>
                <a:schemeClr val="tx1">
                  <a:lumMod val="65000"/>
                  <a:lumOff val="35000"/>
                </a:schemeClr>
              </a:solidFill>
              <a:cs typeface="Calibri"/>
            </a:endParaRPr>
          </a:p>
          <a:p>
            <a:pPr marL="171450" indent="-171450" fontAlgn="base">
              <a:buFont typeface="Arial" panose="020B0604020202020204" pitchFamily="34" charset="0"/>
              <a:buChar char="•"/>
            </a:pPr>
            <a:r>
              <a:rPr lang="en-US" sz="1200" dirty="0">
                <a:solidFill>
                  <a:schemeClr val="tx1">
                    <a:lumMod val="65000"/>
                    <a:lumOff val="35000"/>
                  </a:schemeClr>
                </a:solidFill>
              </a:rPr>
              <a:t>To increase medical students’ awareness of the deleterious consequences of ageism in healthcare and of mitigating strategies, through self-directed learning, facilitated discussion and structured reflection</a:t>
            </a:r>
          </a:p>
          <a:p>
            <a:pPr marL="171450" indent="-171450" fontAlgn="base">
              <a:buFont typeface="Arial" panose="020B0604020202020204" pitchFamily="34" charset="0"/>
              <a:buChar char="•"/>
            </a:pPr>
            <a:r>
              <a:rPr lang="en-US" sz="1200" dirty="0">
                <a:solidFill>
                  <a:schemeClr val="tx1">
                    <a:lumMod val="65000"/>
                    <a:lumOff val="35000"/>
                  </a:schemeClr>
                </a:solidFill>
              </a:rPr>
              <a:t>To assess feasibility of an anti-ageism, anti-racism and anti-bias curriculum in a core clinical clerkship</a:t>
            </a:r>
            <a:endParaRPr lang="en-US" sz="1200" dirty="0">
              <a:solidFill>
                <a:schemeClr val="tx1">
                  <a:lumMod val="65000"/>
                  <a:lumOff val="35000"/>
                </a:schemeClr>
              </a:solidFill>
              <a:cs typeface="Calibri"/>
            </a:endParaRPr>
          </a:p>
          <a:p>
            <a:endParaRPr lang="en-US" dirty="0"/>
          </a:p>
        </p:txBody>
      </p:sp>
      <p:sp>
        <p:nvSpPr>
          <p:cNvPr id="4" name="Slide Number Placeholder 3"/>
          <p:cNvSpPr>
            <a:spLocks noGrp="1"/>
          </p:cNvSpPr>
          <p:nvPr>
            <p:ph type="sldNum" sz="quarter" idx="10"/>
          </p:nvPr>
        </p:nvSpPr>
        <p:spPr/>
        <p:txBody>
          <a:bodyPr/>
          <a:lstStyle/>
          <a:p>
            <a:fld id="{9EB8FD9B-496D-BC43-9C45-670745DEAC4A}" type="slidenum">
              <a:rPr lang="en-US" smtClean="0"/>
              <a:t>18</a:t>
            </a:fld>
            <a:endParaRPr lang="en-US"/>
          </a:p>
        </p:txBody>
      </p:sp>
    </p:spTree>
    <p:extLst>
      <p:ext uri="{BB962C8B-B14F-4D97-AF65-F5344CB8AC3E}">
        <p14:creationId xmlns:p14="http://schemas.microsoft.com/office/powerpoint/2010/main" val="429487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surveyed </a:t>
            </a:r>
            <a:r>
              <a:rPr lang="en-US" baseline="0" dirty="0"/>
              <a:t>to gauge students’ s</a:t>
            </a:r>
            <a:r>
              <a:rPr lang="en-US" sz="1200" dirty="0">
                <a:solidFill>
                  <a:schemeClr val="tx1">
                    <a:lumMod val="65000"/>
                    <a:lumOff val="35000"/>
                  </a:schemeClr>
                </a:solidFill>
                <a:ea typeface="Montserrat Light" charset="0"/>
                <a:cs typeface="Calibri" panose="020F0502020204030204" pitchFamily="34" charset="0"/>
              </a:rPr>
              <a:t>elf-assessed awareness, confidence and interest in learning about ageism as well as their responses to</a:t>
            </a:r>
            <a:r>
              <a:rPr lang="en-US" sz="1200" baseline="0" dirty="0">
                <a:solidFill>
                  <a:schemeClr val="tx1">
                    <a:lumMod val="65000"/>
                    <a:lumOff val="35000"/>
                  </a:schemeClr>
                </a:solidFill>
                <a:ea typeface="Montserrat Light" charset="0"/>
                <a:cs typeface="Calibri" panose="020F0502020204030204" pitchFamily="34" charset="0"/>
              </a:rPr>
              <a:t> the UCLA GAS </a:t>
            </a:r>
            <a:r>
              <a:rPr lang="en-US" sz="1200" dirty="0">
                <a:solidFill>
                  <a:schemeClr val="tx1">
                    <a:lumMod val="65000"/>
                    <a:lumOff val="35000"/>
                  </a:schemeClr>
                </a:solidFill>
                <a:ea typeface="Montserrat Light" charset="0"/>
                <a:cs typeface="Calibri" panose="020F0502020204030204" pitchFamily="34" charset="0"/>
              </a:rPr>
              <a:t>at</a:t>
            </a:r>
            <a:r>
              <a:rPr lang="en-US" sz="1200" baseline="0" dirty="0">
                <a:solidFill>
                  <a:schemeClr val="tx1">
                    <a:lumMod val="65000"/>
                    <a:lumOff val="35000"/>
                  </a:schemeClr>
                </a:solidFill>
                <a:ea typeface="Montserrat Light" charset="0"/>
                <a:cs typeface="Calibri" panose="020F0502020204030204" pitchFamily="34" charset="0"/>
              </a:rPr>
              <a:t> the start of the clerkship and at t</a:t>
            </a:r>
            <a:r>
              <a:rPr lang="en-US" baseline="0" dirty="0"/>
              <a:t>he end of the 6-week clerkship. In addition, we surveyed learner satisfaction after the didactic session and programmatic evaluation and feedback at the end of the clerkship. </a:t>
            </a:r>
          </a:p>
          <a:p>
            <a:pPr marL="462915" indent="-443865" algn="just">
              <a:lnSpc>
                <a:spcPct val="120000"/>
              </a:lnSpc>
              <a:buClr>
                <a:schemeClr val="dk1"/>
              </a:buClr>
              <a:buSzPts val="4200"/>
              <a:buFont typeface="Calibri"/>
              <a:buChar char="•"/>
            </a:pPr>
            <a:r>
              <a:rPr lang="en-US" sz="2400" b="1" dirty="0">
                <a:solidFill>
                  <a:schemeClr val="tx1">
                    <a:lumMod val="65000"/>
                    <a:lumOff val="35000"/>
                  </a:schemeClr>
                </a:solidFill>
                <a:ea typeface="Lato"/>
                <a:cs typeface="Calibri"/>
                <a:sym typeface="Lato"/>
              </a:rPr>
              <a:t>130 </a:t>
            </a:r>
            <a:r>
              <a:rPr lang="en-US" sz="2400" dirty="0">
                <a:solidFill>
                  <a:schemeClr val="tx1">
                    <a:lumMod val="65000"/>
                    <a:lumOff val="35000"/>
                  </a:schemeClr>
                </a:solidFill>
                <a:ea typeface="Lato"/>
                <a:cs typeface="Calibri"/>
                <a:sym typeface="Lato"/>
              </a:rPr>
              <a:t>students completed the curriculum in AY 2021-2022</a:t>
            </a:r>
            <a:endParaRPr lang="en-US" sz="2400" dirty="0">
              <a:solidFill>
                <a:schemeClr val="tx1">
                  <a:lumMod val="65000"/>
                  <a:lumOff val="35000"/>
                </a:schemeClr>
              </a:solidFill>
              <a:sym typeface="Lato"/>
            </a:endParaRPr>
          </a:p>
          <a:p>
            <a:pPr marL="920115" lvl="1" indent="-443865" algn="just">
              <a:lnSpc>
                <a:spcPct val="120000"/>
              </a:lnSpc>
              <a:buClr>
                <a:srgbClr val="000000"/>
              </a:buClr>
              <a:buSzPts val="4200"/>
              <a:buFont typeface="Calibri"/>
              <a:buChar char="•"/>
            </a:pPr>
            <a:r>
              <a:rPr lang="en-US" sz="2400" b="1" dirty="0">
                <a:solidFill>
                  <a:schemeClr val="tx1">
                    <a:lumMod val="65000"/>
                    <a:lumOff val="35000"/>
                  </a:schemeClr>
                </a:solidFill>
                <a:ea typeface="Lato"/>
                <a:cs typeface="Calibri"/>
                <a:sym typeface="Lato"/>
              </a:rPr>
              <a:t>124</a:t>
            </a:r>
            <a:r>
              <a:rPr lang="en-US" sz="2400" dirty="0">
                <a:solidFill>
                  <a:schemeClr val="tx1">
                    <a:lumMod val="65000"/>
                    <a:lumOff val="35000"/>
                  </a:schemeClr>
                </a:solidFill>
                <a:ea typeface="Lato"/>
                <a:cs typeface="Calibri"/>
                <a:sym typeface="Lato"/>
              </a:rPr>
              <a:t> (95.4%) completed the baseline survey </a:t>
            </a:r>
          </a:p>
          <a:p>
            <a:pPr marL="920115" lvl="1" indent="-443865" algn="just">
              <a:lnSpc>
                <a:spcPct val="120000"/>
              </a:lnSpc>
              <a:buClr>
                <a:srgbClr val="000000"/>
              </a:buClr>
              <a:buSzPts val="4200"/>
              <a:buFont typeface="Calibri"/>
              <a:buChar char="•"/>
            </a:pPr>
            <a:r>
              <a:rPr lang="en-US" sz="2400" b="1" dirty="0">
                <a:solidFill>
                  <a:schemeClr val="tx1">
                    <a:lumMod val="65000"/>
                    <a:lumOff val="35000"/>
                  </a:schemeClr>
                </a:solidFill>
                <a:ea typeface="Lato"/>
                <a:cs typeface="Calibri"/>
                <a:sym typeface="Lato"/>
              </a:rPr>
              <a:t>77 </a:t>
            </a:r>
            <a:r>
              <a:rPr lang="en-US" sz="2400" dirty="0">
                <a:solidFill>
                  <a:schemeClr val="tx1">
                    <a:lumMod val="65000"/>
                    <a:lumOff val="35000"/>
                  </a:schemeClr>
                </a:solidFill>
                <a:ea typeface="Lato"/>
                <a:cs typeface="Calibri"/>
                <a:sym typeface="Lato"/>
              </a:rPr>
              <a:t>(59.2%) completed the end-of-clerkship survey</a:t>
            </a:r>
          </a:p>
          <a:p>
            <a:pPr marL="462915" indent="-443865" algn="just">
              <a:lnSpc>
                <a:spcPct val="120000"/>
              </a:lnSpc>
              <a:buClr>
                <a:srgbClr val="000000"/>
              </a:buClr>
              <a:buSzPts val="4200"/>
              <a:buFont typeface="Calibri"/>
              <a:buChar char="•"/>
            </a:pPr>
            <a:r>
              <a:rPr lang="en-US" sz="2400" dirty="0">
                <a:solidFill>
                  <a:schemeClr val="tx1">
                    <a:lumMod val="65000"/>
                    <a:lumOff val="35000"/>
                  </a:schemeClr>
                </a:solidFill>
                <a:ea typeface="Lato"/>
                <a:cs typeface="Lato"/>
                <a:sym typeface="Lato"/>
              </a:rPr>
              <a:t>The median age for when a person is considered “old” was </a:t>
            </a:r>
            <a:r>
              <a:rPr lang="en-US" sz="2400" b="1" dirty="0">
                <a:solidFill>
                  <a:schemeClr val="tx1">
                    <a:lumMod val="65000"/>
                    <a:lumOff val="35000"/>
                  </a:schemeClr>
                </a:solidFill>
                <a:ea typeface="Lato"/>
                <a:cs typeface="Lato"/>
                <a:sym typeface="Lato"/>
              </a:rPr>
              <a:t>70 years </a:t>
            </a:r>
            <a:r>
              <a:rPr lang="en-US" sz="2400" dirty="0">
                <a:solidFill>
                  <a:schemeClr val="tx1">
                    <a:lumMod val="65000"/>
                    <a:lumOff val="35000"/>
                  </a:schemeClr>
                </a:solidFill>
                <a:ea typeface="Lato"/>
                <a:cs typeface="Lato"/>
                <a:sym typeface="Lato"/>
              </a:rPr>
              <a:t>(range 35-90, mean 67.6 years). </a:t>
            </a:r>
          </a:p>
          <a:p>
            <a:pPr marL="462915" indent="-443865" algn="just">
              <a:lnSpc>
                <a:spcPct val="120000"/>
              </a:lnSpc>
              <a:buClr>
                <a:srgbClr val="000000"/>
              </a:buClr>
              <a:buSzPts val="4200"/>
              <a:buFont typeface="Calibri"/>
              <a:buChar char="•"/>
            </a:pPr>
            <a:r>
              <a:rPr lang="en-US" sz="2400" dirty="0">
                <a:solidFill>
                  <a:schemeClr val="tx1">
                    <a:lumMod val="65000"/>
                    <a:lumOff val="35000"/>
                  </a:schemeClr>
                </a:solidFill>
                <a:highlight>
                  <a:srgbClr val="FFFFFF"/>
                </a:highlight>
                <a:ea typeface="Calibri"/>
                <a:cs typeface="Calibri"/>
                <a:sym typeface="Calibri"/>
              </a:rPr>
              <a:t>21 out of 124 respondents (17%) endorsed having prior formal curriculum or teaching on ageism.</a:t>
            </a:r>
            <a:endParaRPr lang="en-US" sz="2400" dirty="0">
              <a:solidFill>
                <a:schemeClr val="tx1">
                  <a:lumMod val="65000"/>
                  <a:lumOff val="35000"/>
                </a:schemeClr>
              </a:solidFill>
              <a:highlight>
                <a:srgbClr val="FFFFFF"/>
              </a:highlight>
              <a:ea typeface="Calibri"/>
              <a:cs typeface="Calibri"/>
            </a:endParaRPr>
          </a:p>
          <a:p>
            <a:r>
              <a:rPr lang="en-US" sz="3200" dirty="0">
                <a:solidFill>
                  <a:schemeClr val="tx1">
                    <a:lumMod val="65000"/>
                    <a:lumOff val="35000"/>
                  </a:schemeClr>
                </a:solidFill>
                <a:cs typeface="Calibri"/>
              </a:rPr>
              <a:t>The ageism awareness education appeared to be associated with:</a:t>
            </a:r>
            <a:endParaRPr lang="en-US" sz="3200" dirty="0">
              <a:solidFill>
                <a:schemeClr val="tx1">
                  <a:lumMod val="65000"/>
                  <a:lumOff val="35000"/>
                </a:schemeClr>
              </a:solidFill>
            </a:endParaRPr>
          </a:p>
          <a:p>
            <a:pPr lvl="1"/>
            <a:r>
              <a:rPr lang="en-US" sz="2800" dirty="0">
                <a:solidFill>
                  <a:schemeClr val="tx1">
                    <a:lumMod val="65000"/>
                    <a:lumOff val="35000"/>
                  </a:schemeClr>
                </a:solidFill>
                <a:cs typeface="Calibri"/>
              </a:rPr>
              <a:t>An </a:t>
            </a:r>
            <a:r>
              <a:rPr lang="en-US" sz="2800" i="1" dirty="0">
                <a:solidFill>
                  <a:schemeClr val="tx1">
                    <a:lumMod val="65000"/>
                    <a:lumOff val="35000"/>
                  </a:schemeClr>
                </a:solidFill>
                <a:cs typeface="Calibri"/>
              </a:rPr>
              <a:t>increase </a:t>
            </a:r>
            <a:r>
              <a:rPr lang="en-US" sz="2800" dirty="0">
                <a:solidFill>
                  <a:schemeClr val="tx1">
                    <a:lumMod val="65000"/>
                    <a:lumOff val="35000"/>
                  </a:schemeClr>
                </a:solidFill>
                <a:cs typeface="Calibri"/>
              </a:rPr>
              <a:t>in medical students' perception that elderly patients are more appreciative of the care they receive</a:t>
            </a:r>
            <a:endParaRPr lang="en-US" sz="2800" dirty="0">
              <a:solidFill>
                <a:schemeClr val="tx1">
                  <a:lumMod val="65000"/>
                  <a:lumOff val="35000"/>
                </a:schemeClr>
              </a:solidFill>
            </a:endParaRPr>
          </a:p>
          <a:p>
            <a:pPr lvl="1"/>
            <a:r>
              <a:rPr lang="en-US" sz="2800" dirty="0">
                <a:solidFill>
                  <a:schemeClr val="tx1">
                    <a:lumMod val="65000"/>
                    <a:lumOff val="35000"/>
                  </a:schemeClr>
                </a:solidFill>
                <a:cs typeface="Calibri"/>
              </a:rPr>
              <a:t>A </a:t>
            </a:r>
            <a:r>
              <a:rPr lang="en-US" sz="2800" i="1" dirty="0">
                <a:solidFill>
                  <a:schemeClr val="tx1">
                    <a:lumMod val="65000"/>
                    <a:lumOff val="35000"/>
                  </a:schemeClr>
                </a:solidFill>
                <a:cs typeface="Calibri"/>
              </a:rPr>
              <a:t>decrease </a:t>
            </a:r>
            <a:r>
              <a:rPr lang="en-US" sz="2800" dirty="0">
                <a:solidFill>
                  <a:schemeClr val="tx1">
                    <a:lumMod val="65000"/>
                    <a:lumOff val="35000"/>
                  </a:schemeClr>
                </a:solidFill>
                <a:cs typeface="Calibri"/>
              </a:rPr>
              <a:t>in medical students' perception that taking a medical history from older patients is frequently an ordeal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B8FD9B-496D-BC43-9C45-670745DEAC4A}" type="slidenum">
              <a:rPr lang="en-US" smtClean="0"/>
              <a:t>19</a:t>
            </a:fld>
            <a:endParaRPr lang="en-US"/>
          </a:p>
        </p:txBody>
      </p:sp>
    </p:spTree>
    <p:extLst>
      <p:ext uri="{BB962C8B-B14F-4D97-AF65-F5344CB8AC3E}">
        <p14:creationId xmlns:p14="http://schemas.microsoft.com/office/powerpoint/2010/main" val="343071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2">
                    <a:lumMod val="75000"/>
                  </a:schemeClr>
                </a:solidFill>
              </a:rPr>
              <a:t>Strategies</a:t>
            </a:r>
          </a:p>
          <a:p>
            <a:r>
              <a:rPr lang="en-US" dirty="0">
                <a:solidFill>
                  <a:schemeClr val="tx2">
                    <a:lumMod val="75000"/>
                  </a:schemeClr>
                </a:solidFill>
              </a:rPr>
              <a:t>“Call Me In” Session </a:t>
            </a:r>
          </a:p>
          <a:p>
            <a:r>
              <a:rPr lang="en-US" dirty="0">
                <a:solidFill>
                  <a:schemeClr val="tx2">
                    <a:lumMod val="75000"/>
                  </a:schemeClr>
                </a:solidFill>
              </a:rPr>
              <a:t>Ageism: Case Based Teaching </a:t>
            </a:r>
          </a:p>
          <a:p>
            <a:r>
              <a:rPr lang="en-US" dirty="0">
                <a:solidFill>
                  <a:schemeClr val="tx2">
                    <a:lumMod val="75000"/>
                  </a:schemeClr>
                </a:solidFill>
              </a:rPr>
              <a:t>Tracking our Biases: </a:t>
            </a:r>
          </a:p>
          <a:p>
            <a:pPr lvl="1"/>
            <a:r>
              <a:rPr lang="en-US" dirty="0">
                <a:solidFill>
                  <a:schemeClr val="tx2">
                    <a:lumMod val="75000"/>
                  </a:schemeClr>
                </a:solidFill>
              </a:rPr>
              <a:t>1:1 Lessons with Preceptors </a:t>
            </a:r>
          </a:p>
          <a:p>
            <a:r>
              <a:rPr lang="en-US" dirty="0">
                <a:solidFill>
                  <a:schemeClr val="tx2">
                    <a:lumMod val="75000"/>
                  </a:schemeClr>
                </a:solidFill>
              </a:rPr>
              <a:t>Geriatric Rotation Activities </a:t>
            </a:r>
          </a:p>
          <a:p>
            <a:pPr lvl="1"/>
            <a:r>
              <a:rPr lang="en-US" dirty="0">
                <a:solidFill>
                  <a:schemeClr val="tx2">
                    <a:lumMod val="75000"/>
                  </a:schemeClr>
                </a:solidFill>
              </a:rPr>
              <a:t>AGS: Exploring the Intersection between Structural Racism and Ageism </a:t>
            </a:r>
          </a:p>
          <a:p>
            <a:endParaRPr lang="en-US" dirty="0"/>
          </a:p>
        </p:txBody>
      </p:sp>
      <p:sp>
        <p:nvSpPr>
          <p:cNvPr id="4" name="Slide Number Placeholder 3"/>
          <p:cNvSpPr>
            <a:spLocks noGrp="1"/>
          </p:cNvSpPr>
          <p:nvPr>
            <p:ph type="sldNum" sz="quarter" idx="5"/>
          </p:nvPr>
        </p:nvSpPr>
        <p:spPr/>
        <p:txBody>
          <a:bodyPr/>
          <a:lstStyle/>
          <a:p>
            <a:fld id="{9EB8FD9B-496D-BC43-9C45-670745DEAC4A}" type="slidenum">
              <a:rPr lang="en-US" smtClean="0"/>
              <a:t>21</a:t>
            </a:fld>
            <a:endParaRPr lang="en-US"/>
          </a:p>
        </p:txBody>
      </p:sp>
    </p:spTree>
    <p:extLst>
      <p:ext uri="{BB962C8B-B14F-4D97-AF65-F5344CB8AC3E}">
        <p14:creationId xmlns:p14="http://schemas.microsoft.com/office/powerpoint/2010/main" val="414712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Harvard Implicit Bias test</a:t>
            </a:r>
          </a:p>
          <a:p>
            <a:endParaRPr lang="en-US" dirty="0"/>
          </a:p>
        </p:txBody>
      </p:sp>
      <p:sp>
        <p:nvSpPr>
          <p:cNvPr id="4" name="Slide Number Placeholder 3"/>
          <p:cNvSpPr>
            <a:spLocks noGrp="1"/>
          </p:cNvSpPr>
          <p:nvPr>
            <p:ph type="sldNum" sz="quarter" idx="5"/>
          </p:nvPr>
        </p:nvSpPr>
        <p:spPr/>
        <p:txBody>
          <a:bodyPr/>
          <a:lstStyle/>
          <a:p>
            <a:fld id="{9EB8FD9B-496D-BC43-9C45-670745DEAC4A}" type="slidenum">
              <a:rPr lang="en-US" smtClean="0"/>
              <a:t>22</a:t>
            </a:fld>
            <a:endParaRPr lang="en-US"/>
          </a:p>
        </p:txBody>
      </p:sp>
    </p:spTree>
    <p:extLst>
      <p:ext uri="{BB962C8B-B14F-4D97-AF65-F5344CB8AC3E}">
        <p14:creationId xmlns:p14="http://schemas.microsoft.com/office/powerpoint/2010/main" val="59196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the 15 residents invited to participate, 12 residents (80%) completed both surveys. Responses were obtained from all training levels including 5 PGY-1 (42%), 4 PGY-2 (33%), and 3 PGY-3 (25%). Most residents (66%) had received at least some level of ageism education while in medical school. Sixty-four percent of residents ranked ageism as less important in their careers compared to other health equity-related topics such as sexism and racism. After participating in the workshop, residents had significantly higher total ERA scores and improved expectations regarding cognitive function (68 vs. 58, p = 0.012, 63 vs. 45, p = 0.003, respectively). Summed confidence scores for recognizing and confronting ageism increased after the workshop was given by 14% and 23% respectively.</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85749E5-B33B-644A-BF9B-827813C297D6}" type="slidenum">
              <a:rPr lang="en-US" smtClean="0"/>
              <a:t>26</a:t>
            </a:fld>
            <a:endParaRPr lang="en-US"/>
          </a:p>
        </p:txBody>
      </p:sp>
    </p:spTree>
    <p:extLst>
      <p:ext uri="{BB962C8B-B14F-4D97-AF65-F5344CB8AC3E}">
        <p14:creationId xmlns:p14="http://schemas.microsoft.com/office/powerpoint/2010/main" val="383314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EE2062-27F1-4D5B-B88D-99ABAF0FE6E1}"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249722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E2062-27F1-4D5B-B88D-99ABAF0FE6E1}"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365860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E2062-27F1-4D5B-B88D-99ABAF0FE6E1}"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185228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04387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E2062-27F1-4D5B-B88D-99ABAF0FE6E1}"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355381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E2062-27F1-4D5B-B88D-99ABAF0FE6E1}"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364826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EE2062-27F1-4D5B-B88D-99ABAF0FE6E1}"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224031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E2062-27F1-4D5B-B88D-99ABAF0FE6E1}" type="datetimeFigureOut">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276645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EE2062-27F1-4D5B-B88D-99ABAF0FE6E1}" type="datetimeFigureOut">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147425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E2062-27F1-4D5B-B88D-99ABAF0FE6E1}" type="datetimeFigureOut">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43118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E2062-27F1-4D5B-B88D-99ABAF0FE6E1}"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125817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E2062-27F1-4D5B-B88D-99ABAF0FE6E1}"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07E90-C8E0-443F-A67B-2C338EA2A224}" type="slidenum">
              <a:rPr lang="en-US" smtClean="0"/>
              <a:t>‹#›</a:t>
            </a:fld>
            <a:endParaRPr lang="en-US"/>
          </a:p>
        </p:txBody>
      </p:sp>
    </p:spTree>
    <p:extLst>
      <p:ext uri="{BB962C8B-B14F-4D97-AF65-F5344CB8AC3E}">
        <p14:creationId xmlns:p14="http://schemas.microsoft.com/office/powerpoint/2010/main" val="353855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EE2062-27F1-4D5B-B88D-99ABAF0FE6E1}" type="datetimeFigureOut">
              <a:rPr lang="en-US" smtClean="0"/>
              <a:t>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D07E90-C8E0-443F-A67B-2C338EA2A224}" type="slidenum">
              <a:rPr lang="en-US" smtClean="0"/>
              <a:t>‹#›</a:t>
            </a:fld>
            <a:endParaRPr lang="en-US"/>
          </a:p>
        </p:txBody>
      </p:sp>
    </p:spTree>
    <p:extLst>
      <p:ext uri="{BB962C8B-B14F-4D97-AF65-F5344CB8AC3E}">
        <p14:creationId xmlns:p14="http://schemas.microsoft.com/office/powerpoint/2010/main" val="351527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tereotyp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with medium confidence">
            <a:extLst>
              <a:ext uri="{FF2B5EF4-FFF2-40B4-BE49-F238E27FC236}">
                <a16:creationId xmlns:a16="http://schemas.microsoft.com/office/drawing/2014/main" id="{BDB1522F-60CA-8715-04BB-D517AFC35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0" y="285750"/>
            <a:ext cx="3108960" cy="873225"/>
          </a:xfrm>
          <a:prstGeom prst="rect">
            <a:avLst/>
          </a:prstGeom>
        </p:spPr>
      </p:pic>
      <p:sp>
        <p:nvSpPr>
          <p:cNvPr id="2" name="Title 1"/>
          <p:cNvSpPr>
            <a:spLocks noGrp="1"/>
          </p:cNvSpPr>
          <p:nvPr>
            <p:ph type="ctrTitle"/>
          </p:nvPr>
        </p:nvSpPr>
        <p:spPr>
          <a:xfrm>
            <a:off x="381001" y="2073657"/>
            <a:ext cx="7772400" cy="1102519"/>
          </a:xfrm>
        </p:spPr>
        <p:txBody>
          <a:bodyPr>
            <a:normAutofit fontScale="90000"/>
          </a:bodyPr>
          <a:lstStyle/>
          <a:p>
            <a:r>
              <a:rPr lang="en-US" b="1" i="0" dirty="0">
                <a:solidFill>
                  <a:schemeClr val="tx2">
                    <a:lumMod val="75000"/>
                  </a:schemeClr>
                </a:solidFill>
                <a:effectLst/>
                <a:latin typeface="Segoe UI" panose="020B0502040204020203" pitchFamily="34" charset="0"/>
              </a:rPr>
              <a:t>Taking a Stand Against Ageism throughout Medical Training</a:t>
            </a:r>
            <a:endParaRPr lang="en-US" dirty="0">
              <a:solidFill>
                <a:schemeClr val="tx2">
                  <a:lumMod val="75000"/>
                </a:schemeClr>
              </a:solidFill>
              <a:latin typeface="Gill Sans MT" panose="020B0502020104020203" pitchFamily="34" charset="0"/>
            </a:endParaRPr>
          </a:p>
        </p:txBody>
      </p:sp>
      <p:sp>
        <p:nvSpPr>
          <p:cNvPr id="3" name="Subtitle 2"/>
          <p:cNvSpPr>
            <a:spLocks noGrp="1"/>
          </p:cNvSpPr>
          <p:nvPr>
            <p:ph type="subTitle" idx="1"/>
          </p:nvPr>
        </p:nvSpPr>
        <p:spPr>
          <a:xfrm>
            <a:off x="1374183" y="3571875"/>
            <a:ext cx="6400800" cy="1314450"/>
          </a:xfrm>
        </p:spPr>
        <p:txBody>
          <a:bodyPr/>
          <a:lstStyle/>
          <a:p>
            <a:endParaRPr lang="en-US" dirty="0">
              <a:solidFill>
                <a:srgbClr val="003764"/>
              </a:solidFill>
              <a:latin typeface="Gill Sans MT" panose="020B0502020104020203" pitchFamily="34" charset="0"/>
            </a:endParaRPr>
          </a:p>
        </p:txBody>
      </p:sp>
      <p:grpSp>
        <p:nvGrpSpPr>
          <p:cNvPr id="7" name="Group 6"/>
          <p:cNvGrpSpPr/>
          <p:nvPr/>
        </p:nvGrpSpPr>
        <p:grpSpPr>
          <a:xfrm>
            <a:off x="8153401" y="0"/>
            <a:ext cx="990601" cy="5200650"/>
            <a:chOff x="8153400" y="0"/>
            <a:chExt cx="990601" cy="6934200"/>
          </a:xfrm>
        </p:grpSpPr>
        <p:sp>
          <p:nvSpPr>
            <p:cNvPr id="4" name="Rectangle 3"/>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logo&#10;&#10;Description automatically generated with medium confidence">
            <a:extLst>
              <a:ext uri="{FF2B5EF4-FFF2-40B4-BE49-F238E27FC236}">
                <a16:creationId xmlns:a16="http://schemas.microsoft.com/office/drawing/2014/main" id="{AC2BEAB9-0F7D-3E86-2E5B-FC7CC2E6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Tree>
    <p:extLst>
      <p:ext uri="{BB962C8B-B14F-4D97-AF65-F5344CB8AC3E}">
        <p14:creationId xmlns:p14="http://schemas.microsoft.com/office/powerpoint/2010/main" val="382272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B9F9-B454-250A-D6FE-62717E74FE6E}"/>
              </a:ext>
            </a:extLst>
          </p:cNvPr>
          <p:cNvSpPr>
            <a:spLocks noGrp="1"/>
          </p:cNvSpPr>
          <p:nvPr>
            <p:ph type="title"/>
          </p:nvPr>
        </p:nvSpPr>
        <p:spPr/>
        <p:txBody>
          <a:bodyPr>
            <a:normAutofit fontScale="90000"/>
          </a:bodyPr>
          <a:lstStyle/>
          <a:p>
            <a:r>
              <a:rPr lang="en-US" dirty="0"/>
              <a:t>The good news: beliefs can change and health benefits ensue</a:t>
            </a:r>
          </a:p>
        </p:txBody>
      </p:sp>
      <p:pic>
        <p:nvPicPr>
          <p:cNvPr id="5" name="Content Placeholder 4">
            <a:extLst>
              <a:ext uri="{FF2B5EF4-FFF2-40B4-BE49-F238E27FC236}">
                <a16:creationId xmlns:a16="http://schemas.microsoft.com/office/drawing/2014/main" id="{71A55AFD-A165-A8E5-3DFA-3D7AEA178D69}"/>
              </a:ext>
            </a:extLst>
          </p:cNvPr>
          <p:cNvPicPr>
            <a:picLocks noGrp="1" noChangeAspect="1"/>
          </p:cNvPicPr>
          <p:nvPr>
            <p:ph idx="1"/>
          </p:nvPr>
        </p:nvPicPr>
        <p:blipFill>
          <a:blip r:embed="rId2"/>
          <a:stretch>
            <a:fillRect/>
          </a:stretch>
        </p:blipFill>
        <p:spPr>
          <a:xfrm>
            <a:off x="2225278" y="1482924"/>
            <a:ext cx="4693444" cy="3036094"/>
          </a:xfrm>
        </p:spPr>
      </p:pic>
      <p:sp>
        <p:nvSpPr>
          <p:cNvPr id="6" name="TextBox 5">
            <a:extLst>
              <a:ext uri="{FF2B5EF4-FFF2-40B4-BE49-F238E27FC236}">
                <a16:creationId xmlns:a16="http://schemas.microsoft.com/office/drawing/2014/main" id="{45A4DA2D-CB5A-9C22-D2C0-7DE2B1507203}"/>
              </a:ext>
            </a:extLst>
          </p:cNvPr>
          <p:cNvSpPr txBox="1"/>
          <p:nvPr/>
        </p:nvSpPr>
        <p:spPr>
          <a:xfrm>
            <a:off x="5411423" y="4685386"/>
            <a:ext cx="3149004" cy="300082"/>
          </a:xfrm>
          <a:prstGeom prst="rect">
            <a:avLst/>
          </a:prstGeom>
          <a:noFill/>
        </p:spPr>
        <p:txBody>
          <a:bodyPr wrap="none" rtlCol="0">
            <a:spAutoFit/>
          </a:bodyPr>
          <a:lstStyle/>
          <a:p>
            <a:r>
              <a:rPr lang="en-US" sz="1350" dirty="0"/>
              <a:t>Becca Levy, “Breaking the Age Code” 2022</a:t>
            </a:r>
          </a:p>
        </p:txBody>
      </p:sp>
    </p:spTree>
    <p:extLst>
      <p:ext uri="{BB962C8B-B14F-4D97-AF65-F5344CB8AC3E}">
        <p14:creationId xmlns:p14="http://schemas.microsoft.com/office/powerpoint/2010/main" val="220276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2690625" y="1338063"/>
            <a:ext cx="2942950" cy="2942950"/>
          </a:xfrm>
          <a:prstGeom prst="rect">
            <a:avLst/>
          </a:prstGeom>
          <a:noFill/>
          <a:ln>
            <a:noFill/>
          </a:ln>
        </p:spPr>
      </p:pic>
      <p:sp>
        <p:nvSpPr>
          <p:cNvPr id="136" name="Google Shape;136;p23"/>
          <p:cNvSpPr txBox="1"/>
          <p:nvPr/>
        </p:nvSpPr>
        <p:spPr>
          <a:xfrm>
            <a:off x="3124675" y="966588"/>
            <a:ext cx="2170200" cy="799163"/>
          </a:xfrm>
          <a:prstGeom prst="rect">
            <a:avLst/>
          </a:prstGeom>
          <a:noFill/>
          <a:ln>
            <a:noFill/>
          </a:ln>
        </p:spPr>
        <p:txBody>
          <a:bodyPr spcFirstLastPara="1" wrap="square" lIns="91425" tIns="91425" rIns="91425" bIns="91425" anchor="t" anchorCtr="0">
            <a:spAutoFit/>
          </a:bodyPr>
          <a:lstStyle/>
          <a:p>
            <a:pPr>
              <a:lnSpc>
                <a:spcPct val="90000"/>
              </a:lnSpc>
              <a:spcBef>
                <a:spcPts val="1000"/>
              </a:spcBef>
              <a:spcAft>
                <a:spcPts val="1200"/>
              </a:spcAft>
            </a:pPr>
            <a:r>
              <a:rPr lang="en" sz="2400">
                <a:solidFill>
                  <a:srgbClr val="0000FF"/>
                </a:solidFill>
              </a:rPr>
              <a:t>Policy and law</a:t>
            </a:r>
            <a:endParaRPr sz="2400">
              <a:solidFill>
                <a:srgbClr val="0000FF"/>
              </a:solidFill>
            </a:endParaRPr>
          </a:p>
        </p:txBody>
      </p:sp>
      <p:sp>
        <p:nvSpPr>
          <p:cNvPr id="137" name="Google Shape;137;p23"/>
          <p:cNvSpPr txBox="1"/>
          <p:nvPr/>
        </p:nvSpPr>
        <p:spPr>
          <a:xfrm>
            <a:off x="712025" y="3435388"/>
            <a:ext cx="2069100" cy="1131562"/>
          </a:xfrm>
          <a:prstGeom prst="rect">
            <a:avLst/>
          </a:prstGeom>
          <a:noFill/>
          <a:ln>
            <a:noFill/>
          </a:ln>
        </p:spPr>
        <p:txBody>
          <a:bodyPr spcFirstLastPara="1" wrap="square" lIns="91425" tIns="91425" rIns="91425" bIns="91425" anchor="t" anchorCtr="0">
            <a:spAutoFit/>
          </a:bodyPr>
          <a:lstStyle/>
          <a:p>
            <a:pPr>
              <a:lnSpc>
                <a:spcPct val="90000"/>
              </a:lnSpc>
              <a:spcBef>
                <a:spcPts val="1000"/>
              </a:spcBef>
              <a:spcAft>
                <a:spcPts val="1200"/>
              </a:spcAft>
            </a:pPr>
            <a:r>
              <a:rPr lang="en" sz="2400" b="1">
                <a:solidFill>
                  <a:srgbClr val="38761D"/>
                </a:solidFill>
              </a:rPr>
              <a:t>Educational activities</a:t>
            </a:r>
            <a:endParaRPr sz="2400" b="1">
              <a:solidFill>
                <a:srgbClr val="38761D"/>
              </a:solidFill>
            </a:endParaRPr>
          </a:p>
        </p:txBody>
      </p:sp>
      <p:sp>
        <p:nvSpPr>
          <p:cNvPr id="138" name="Google Shape;138;p23"/>
          <p:cNvSpPr txBox="1"/>
          <p:nvPr/>
        </p:nvSpPr>
        <p:spPr>
          <a:xfrm>
            <a:off x="5633575" y="3435387"/>
            <a:ext cx="3156000" cy="977673"/>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 sz="2400">
                <a:solidFill>
                  <a:srgbClr val="0000FF"/>
                </a:solidFill>
              </a:rPr>
              <a:t>Intergenerational interventions</a:t>
            </a:r>
            <a:endParaRPr sz="2400">
              <a:solidFill>
                <a:srgbClr val="0000FF"/>
              </a:solidFill>
            </a:endParaRPr>
          </a:p>
        </p:txBody>
      </p:sp>
      <p:sp>
        <p:nvSpPr>
          <p:cNvPr id="6" name="TextBox 5">
            <a:extLst>
              <a:ext uri="{FF2B5EF4-FFF2-40B4-BE49-F238E27FC236}">
                <a16:creationId xmlns:a16="http://schemas.microsoft.com/office/drawing/2014/main" id="{6D2119B6-500C-5245-985C-9E3EFE8C24E0}"/>
              </a:ext>
            </a:extLst>
          </p:cNvPr>
          <p:cNvSpPr txBox="1"/>
          <p:nvPr/>
        </p:nvSpPr>
        <p:spPr>
          <a:xfrm>
            <a:off x="2614106" y="167660"/>
            <a:ext cx="6113034" cy="577081"/>
          </a:xfrm>
          <a:prstGeom prst="rect">
            <a:avLst/>
          </a:prstGeom>
          <a:noFill/>
        </p:spPr>
        <p:txBody>
          <a:bodyPr wrap="square" lIns="68580" tIns="34290" rIns="68580" bIns="34290" rtlCol="0" anchor="t">
            <a:spAutoFit/>
          </a:bodyPr>
          <a:lstStyle/>
          <a:p>
            <a:pPr algn="r"/>
            <a:r>
              <a:rPr lang="en-US" sz="3300" b="1" dirty="0">
                <a:solidFill>
                  <a:srgbClr val="19468D"/>
                </a:solidFill>
              </a:rPr>
              <a:t>How to Combat Ageism?</a:t>
            </a:r>
          </a:p>
        </p:txBody>
      </p:sp>
      <p:sp>
        <p:nvSpPr>
          <p:cNvPr id="3" name="Google Shape;122;p21">
            <a:extLst>
              <a:ext uri="{FF2B5EF4-FFF2-40B4-BE49-F238E27FC236}">
                <a16:creationId xmlns:a16="http://schemas.microsoft.com/office/drawing/2014/main" id="{D8DBA576-7BAA-E721-E1D2-52800AA3AEA9}"/>
              </a:ext>
            </a:extLst>
          </p:cNvPr>
          <p:cNvSpPr txBox="1"/>
          <p:nvPr/>
        </p:nvSpPr>
        <p:spPr>
          <a:xfrm>
            <a:off x="7341190" y="4258183"/>
            <a:ext cx="1791584" cy="459776"/>
          </a:xfrm>
          <a:prstGeom prst="rect">
            <a:avLst/>
          </a:prstGeom>
          <a:noFill/>
          <a:ln>
            <a:noFill/>
          </a:ln>
        </p:spPr>
        <p:txBody>
          <a:bodyPr spcFirstLastPara="1" wrap="square" lIns="91425" tIns="91425" rIns="91425" bIns="91425" anchor="t" anchorCtr="0">
            <a:spAutoFit/>
          </a:bodyPr>
          <a:lstStyle/>
          <a:p>
            <a:pPr>
              <a:spcAft>
                <a:spcPts val="1200"/>
              </a:spcAft>
            </a:pPr>
            <a:r>
              <a:rPr lang="en" sz="788" dirty="0">
                <a:solidFill>
                  <a:schemeClr val="tx1">
                    <a:lumMod val="65000"/>
                    <a:lumOff val="35000"/>
                  </a:schemeClr>
                </a:solidFill>
              </a:rPr>
              <a:t>WHO Global Report on Ageism, 2021</a:t>
            </a:r>
            <a:endParaRPr sz="800" dirty="0">
              <a:solidFill>
                <a:schemeClr val="tx1">
                  <a:lumMod val="65000"/>
                  <a:lumOff val="35000"/>
                </a:schemeClr>
              </a:solidFill>
            </a:endParaRPr>
          </a:p>
        </p:txBody>
      </p:sp>
    </p:spTree>
    <p:extLst>
      <p:ext uri="{BB962C8B-B14F-4D97-AF65-F5344CB8AC3E}">
        <p14:creationId xmlns:p14="http://schemas.microsoft.com/office/powerpoint/2010/main" val="323417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p:txBody>
          <a:bodyPr/>
          <a:lstStyle/>
          <a:p>
            <a:r>
              <a:rPr lang="en-US" dirty="0">
                <a:solidFill>
                  <a:schemeClr val="tx2">
                    <a:lumMod val="75000"/>
                  </a:schemeClr>
                </a:solidFill>
              </a:rPr>
              <a:t>Structure for this session</a:t>
            </a:r>
          </a:p>
        </p:txBody>
      </p:sp>
      <p:sp>
        <p:nvSpPr>
          <p:cNvPr id="3" name="Content Placeholder 2">
            <a:extLst>
              <a:ext uri="{FF2B5EF4-FFF2-40B4-BE49-F238E27FC236}">
                <a16:creationId xmlns:a16="http://schemas.microsoft.com/office/drawing/2014/main" id="{D6344F9B-986A-3DA8-701A-C78E4C27275F}"/>
              </a:ext>
            </a:extLst>
          </p:cNvPr>
          <p:cNvSpPr>
            <a:spLocks noGrp="1"/>
          </p:cNvSpPr>
          <p:nvPr>
            <p:ph idx="1"/>
          </p:nvPr>
        </p:nvSpPr>
        <p:spPr>
          <a:xfrm>
            <a:off x="457200" y="1200151"/>
            <a:ext cx="7467600" cy="3394472"/>
          </a:xfrm>
        </p:spPr>
        <p:txBody>
          <a:bodyPr>
            <a:normAutofit fontScale="92500" lnSpcReduction="10000"/>
          </a:bodyPr>
          <a:lstStyle/>
          <a:p>
            <a:pPr algn="l"/>
            <a:r>
              <a:rPr lang="en-US" b="0" i="0" dirty="0">
                <a:solidFill>
                  <a:schemeClr val="tx2">
                    <a:lumMod val="75000"/>
                  </a:schemeClr>
                </a:solidFill>
                <a:effectLst/>
              </a:rPr>
              <a:t>Very brief overview of 4 educational programs to combat ageism in medicine</a:t>
            </a:r>
          </a:p>
          <a:p>
            <a:pPr algn="l"/>
            <a:r>
              <a:rPr lang="en-US" b="0" i="0" dirty="0">
                <a:solidFill>
                  <a:schemeClr val="tx2">
                    <a:lumMod val="75000"/>
                  </a:schemeClr>
                </a:solidFill>
                <a:effectLst/>
              </a:rPr>
              <a:t>Join breakout table for discussion for 14 min x2</a:t>
            </a:r>
          </a:p>
          <a:p>
            <a:pPr algn="l"/>
            <a:r>
              <a:rPr lang="en-US" b="0" i="0" dirty="0">
                <a:solidFill>
                  <a:schemeClr val="tx2">
                    <a:lumMod val="75000"/>
                  </a:schemeClr>
                </a:solidFill>
                <a:effectLst/>
              </a:rPr>
              <a:t>Regroup and share a few favorite ideas, themes garnered from breakouts</a:t>
            </a:r>
          </a:p>
          <a:p>
            <a:pPr algn="l"/>
            <a:r>
              <a:rPr lang="en-US" dirty="0">
                <a:solidFill>
                  <a:schemeClr val="tx2">
                    <a:lumMod val="75000"/>
                  </a:schemeClr>
                </a:solidFill>
              </a:rPr>
              <a:t>Evaluation 5 min</a:t>
            </a:r>
            <a:endParaRPr lang="en-US" b="0" i="0" dirty="0">
              <a:solidFill>
                <a:schemeClr val="tx2">
                  <a:lumMod val="75000"/>
                </a:schemeClr>
              </a:solidFill>
              <a:effectLst/>
            </a:endParaRP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031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p:txBody>
          <a:bodyPr/>
          <a:lstStyle/>
          <a:p>
            <a:r>
              <a:rPr lang="en-US" dirty="0">
                <a:solidFill>
                  <a:schemeClr val="tx2">
                    <a:lumMod val="75000"/>
                  </a:schemeClr>
                </a:solidFill>
              </a:rPr>
              <a:t>Objectives</a:t>
            </a:r>
          </a:p>
        </p:txBody>
      </p:sp>
      <p:sp>
        <p:nvSpPr>
          <p:cNvPr id="3" name="Content Placeholder 2">
            <a:extLst>
              <a:ext uri="{FF2B5EF4-FFF2-40B4-BE49-F238E27FC236}">
                <a16:creationId xmlns:a16="http://schemas.microsoft.com/office/drawing/2014/main" id="{D6344F9B-986A-3DA8-701A-C78E4C27275F}"/>
              </a:ext>
            </a:extLst>
          </p:cNvPr>
          <p:cNvSpPr>
            <a:spLocks noGrp="1"/>
          </p:cNvSpPr>
          <p:nvPr>
            <p:ph idx="1"/>
          </p:nvPr>
        </p:nvSpPr>
        <p:spPr>
          <a:xfrm>
            <a:off x="457200" y="1200151"/>
            <a:ext cx="7467600" cy="3394472"/>
          </a:xfrm>
        </p:spPr>
        <p:txBody>
          <a:bodyPr>
            <a:normAutofit fontScale="55000" lnSpcReduction="20000"/>
          </a:bodyPr>
          <a:lstStyle/>
          <a:p>
            <a:pPr marL="0" indent="0" algn="l">
              <a:buNone/>
            </a:pPr>
            <a:r>
              <a:rPr lang="en-US" b="0" i="0" dirty="0">
                <a:solidFill>
                  <a:schemeClr val="tx2">
                    <a:lumMod val="75000"/>
                  </a:schemeClr>
                </a:solidFill>
                <a:effectLst/>
              </a:rPr>
              <a:t>At the end of this workshop, participants will:</a:t>
            </a:r>
          </a:p>
          <a:p>
            <a:pPr algn="l"/>
            <a:r>
              <a:rPr lang="en-US" b="0" i="0" dirty="0">
                <a:solidFill>
                  <a:schemeClr val="tx2">
                    <a:lumMod val="75000"/>
                  </a:schemeClr>
                </a:solidFill>
                <a:effectLst/>
              </a:rPr>
              <a:t>Identify how ageism education embedded in medical education can change learner attitudes and combat bias against older adults and improve clinical care.</a:t>
            </a:r>
          </a:p>
          <a:p>
            <a:pPr algn="l"/>
            <a:r>
              <a:rPr lang="en-US" b="0" i="0" dirty="0">
                <a:solidFill>
                  <a:schemeClr val="tx2">
                    <a:lumMod val="75000"/>
                  </a:schemeClr>
                </a:solidFill>
                <a:effectLst/>
              </a:rPr>
              <a:t>Describe strategies for incorporating curricula about ageism into pre-clinical and clinical years of medical school, as well as residency training, and fellowship.</a:t>
            </a:r>
          </a:p>
          <a:p>
            <a:pPr algn="l"/>
            <a:r>
              <a:rPr lang="en-US" b="0" i="0" dirty="0">
                <a:solidFill>
                  <a:schemeClr val="tx2">
                    <a:lumMod val="75000"/>
                  </a:schemeClr>
                </a:solidFill>
                <a:effectLst/>
              </a:rPr>
              <a:t>Evaluate the impact of these strategies used to incorporate ageism education into the stages of medical training as well as how these strategies might mitigate the attitudes and behaviors developed throughout training that are biased toward older adults.</a:t>
            </a:r>
          </a:p>
          <a:p>
            <a:pPr algn="l"/>
            <a:r>
              <a:rPr lang="en-US" b="0" i="0" dirty="0">
                <a:solidFill>
                  <a:schemeClr val="tx2">
                    <a:lumMod val="75000"/>
                  </a:schemeClr>
                </a:solidFill>
                <a:effectLst/>
              </a:rPr>
              <a:t>Discuss ways participants will amplify awareness of bias toward older adults and incorporate ageism education into their programs</a:t>
            </a: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249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with medium confidence">
            <a:extLst>
              <a:ext uri="{FF2B5EF4-FFF2-40B4-BE49-F238E27FC236}">
                <a16:creationId xmlns:a16="http://schemas.microsoft.com/office/drawing/2014/main" id="{BDB1522F-60CA-8715-04BB-D517AFC35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0" y="285750"/>
            <a:ext cx="3108960" cy="873225"/>
          </a:xfrm>
          <a:prstGeom prst="rect">
            <a:avLst/>
          </a:prstGeom>
        </p:spPr>
      </p:pic>
      <p:sp>
        <p:nvSpPr>
          <p:cNvPr id="2" name="Title 1"/>
          <p:cNvSpPr>
            <a:spLocks noGrp="1"/>
          </p:cNvSpPr>
          <p:nvPr>
            <p:ph type="ctrTitle"/>
          </p:nvPr>
        </p:nvSpPr>
        <p:spPr>
          <a:xfrm>
            <a:off x="381000" y="1352550"/>
            <a:ext cx="7772400" cy="1102519"/>
          </a:xfrm>
        </p:spPr>
        <p:txBody>
          <a:bodyPr>
            <a:noAutofit/>
          </a:bodyPr>
          <a:lstStyle/>
          <a:p>
            <a:r>
              <a:rPr lang="en-US" sz="3200" b="1" dirty="0">
                <a:solidFill>
                  <a:schemeClr val="tx2">
                    <a:lumMod val="75000"/>
                  </a:schemeClr>
                </a:solidFill>
              </a:rPr>
              <a:t>Medical School Geriatric Clerkship: Curriculum Around Mental Health &amp; Ageism</a:t>
            </a:r>
            <a:endParaRPr lang="en-US" sz="3200" dirty="0">
              <a:solidFill>
                <a:srgbClr val="003764"/>
              </a:solidFill>
            </a:endParaRPr>
          </a:p>
        </p:txBody>
      </p:sp>
      <p:sp>
        <p:nvSpPr>
          <p:cNvPr id="3" name="Subtitle 2"/>
          <p:cNvSpPr>
            <a:spLocks noGrp="1"/>
          </p:cNvSpPr>
          <p:nvPr>
            <p:ph type="subTitle" idx="1"/>
          </p:nvPr>
        </p:nvSpPr>
        <p:spPr>
          <a:xfrm>
            <a:off x="1219200" y="2628206"/>
            <a:ext cx="6400800" cy="2305744"/>
          </a:xfrm>
        </p:spPr>
        <p:txBody>
          <a:bodyPr>
            <a:normAutofit lnSpcReduction="10000"/>
          </a:bodyPr>
          <a:lstStyle/>
          <a:p>
            <a:r>
              <a:rPr lang="en-US" sz="1800" b="1" dirty="0">
                <a:solidFill>
                  <a:srgbClr val="003764"/>
                </a:solidFill>
                <a:ea typeface="Segoe UI Black" panose="020B0A02040204020203" pitchFamily="34" charset="0"/>
                <a:cs typeface="Segoe UI" panose="020B0502040204020203" pitchFamily="34" charset="0"/>
              </a:rPr>
              <a:t>Bronwyn Keefe, MSW, MPH, PhD</a:t>
            </a:r>
          </a:p>
          <a:p>
            <a:r>
              <a:rPr lang="en-US" sz="1800" b="1" dirty="0">
                <a:solidFill>
                  <a:srgbClr val="003764"/>
                </a:solidFill>
                <a:ea typeface="Segoe UI Black" panose="020B0A02040204020203" pitchFamily="34" charset="0"/>
                <a:cs typeface="Segoe UI" panose="020B0502040204020203" pitchFamily="34" charset="0"/>
              </a:rPr>
              <a:t>Research Assistant Professor</a:t>
            </a:r>
          </a:p>
          <a:p>
            <a:r>
              <a:rPr lang="en-US" sz="1800" b="1" dirty="0">
                <a:solidFill>
                  <a:srgbClr val="003764"/>
                </a:solidFill>
                <a:ea typeface="Segoe UI Black" panose="020B0A02040204020203" pitchFamily="34" charset="0"/>
                <a:cs typeface="Segoe UI" panose="020B0502040204020203" pitchFamily="34" charset="0"/>
              </a:rPr>
              <a:t>Boston University School of Social Work </a:t>
            </a:r>
          </a:p>
          <a:p>
            <a:endParaRPr lang="en-US" sz="1800" b="1" dirty="0">
              <a:solidFill>
                <a:srgbClr val="003764"/>
              </a:solidFill>
              <a:ea typeface="Segoe UI Black" panose="020B0A02040204020203" pitchFamily="34" charset="0"/>
              <a:cs typeface="Segoe UI" panose="020B0502040204020203" pitchFamily="34" charset="0"/>
            </a:endParaRPr>
          </a:p>
          <a:p>
            <a:r>
              <a:rPr lang="en-US" sz="1800" b="1" dirty="0">
                <a:solidFill>
                  <a:srgbClr val="003764"/>
                </a:solidFill>
                <a:ea typeface="Segoe UI Black" panose="020B0A02040204020203" pitchFamily="34" charset="0"/>
                <a:cs typeface="Segoe UI" panose="020B0502040204020203" pitchFamily="34" charset="0"/>
              </a:rPr>
              <a:t>Megan Young, MD</a:t>
            </a:r>
          </a:p>
          <a:p>
            <a:r>
              <a:rPr lang="en-US" sz="1800" b="1" dirty="0">
                <a:solidFill>
                  <a:srgbClr val="003764"/>
                </a:solidFill>
                <a:ea typeface="Segoe UI Black" panose="020B0A02040204020203" pitchFamily="34" charset="0"/>
                <a:cs typeface="Segoe UI" panose="020B0502040204020203" pitchFamily="34" charset="0"/>
              </a:rPr>
              <a:t>Assistant Professor of Medicine in the Section of Geriatrics </a:t>
            </a:r>
          </a:p>
          <a:p>
            <a:r>
              <a:rPr lang="en-US" sz="1800" b="1" dirty="0" err="1">
                <a:solidFill>
                  <a:srgbClr val="003764"/>
                </a:solidFill>
                <a:ea typeface="Segoe UI Black" panose="020B0A02040204020203" pitchFamily="34" charset="0"/>
                <a:cs typeface="Segoe UI" panose="020B0502040204020203" pitchFamily="34" charset="0"/>
              </a:rPr>
              <a:t>Chobanian</a:t>
            </a:r>
            <a:r>
              <a:rPr lang="en-US" sz="1800" b="1" dirty="0">
                <a:solidFill>
                  <a:srgbClr val="003764"/>
                </a:solidFill>
                <a:ea typeface="Segoe UI Black" panose="020B0A02040204020203" pitchFamily="34" charset="0"/>
                <a:cs typeface="Segoe UI" panose="020B0502040204020203" pitchFamily="34" charset="0"/>
              </a:rPr>
              <a:t> and Avedisian School of Medicine </a:t>
            </a:r>
          </a:p>
        </p:txBody>
      </p:sp>
      <p:grpSp>
        <p:nvGrpSpPr>
          <p:cNvPr id="7" name="Group 6"/>
          <p:cNvGrpSpPr/>
          <p:nvPr/>
        </p:nvGrpSpPr>
        <p:grpSpPr>
          <a:xfrm>
            <a:off x="8153401" y="0"/>
            <a:ext cx="990601" cy="5200650"/>
            <a:chOff x="8153400" y="0"/>
            <a:chExt cx="990601" cy="6934200"/>
          </a:xfrm>
        </p:grpSpPr>
        <p:sp>
          <p:nvSpPr>
            <p:cNvPr id="4" name="Rectangle 3"/>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logo&#10;&#10;Description automatically generated with medium confidence">
            <a:extLst>
              <a:ext uri="{FF2B5EF4-FFF2-40B4-BE49-F238E27FC236}">
                <a16:creationId xmlns:a16="http://schemas.microsoft.com/office/drawing/2014/main" id="{AC2BEAB9-0F7D-3E86-2E5B-FC7CC2E6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Tree>
    <p:extLst>
      <p:ext uri="{BB962C8B-B14F-4D97-AF65-F5344CB8AC3E}">
        <p14:creationId xmlns:p14="http://schemas.microsoft.com/office/powerpoint/2010/main" val="117671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8229600" cy="857250"/>
          </a:xfrm>
        </p:spPr>
        <p:txBody>
          <a:bodyPr>
            <a:normAutofit fontScale="90000"/>
          </a:bodyPr>
          <a:lstStyle/>
          <a:p>
            <a:br>
              <a:rPr lang="en-US" sz="4400" b="1" dirty="0">
                <a:solidFill>
                  <a:schemeClr val="tx2">
                    <a:lumMod val="75000"/>
                  </a:schemeClr>
                </a:solidFill>
              </a:rPr>
            </a:br>
            <a:r>
              <a:rPr lang="en-US" sz="4400" b="1" dirty="0">
                <a:solidFill>
                  <a:schemeClr val="tx2">
                    <a:lumMod val="75000"/>
                  </a:schemeClr>
                </a:solidFill>
              </a:rPr>
              <a:t>Description &amp; Strategies</a:t>
            </a:r>
            <a:br>
              <a:rPr lang="en-US" sz="4400" b="1" dirty="0">
                <a:solidFill>
                  <a:schemeClr val="tx2">
                    <a:lumMod val="75000"/>
                  </a:schemeClr>
                </a:solidFill>
              </a:rPr>
            </a:br>
            <a:r>
              <a:rPr lang="en-US" dirty="0">
                <a:solidFill>
                  <a:srgbClr val="003764"/>
                </a:solidFill>
                <a:latin typeface="Gill Sans MT" panose="020B0502020104020203" pitchFamily="34" charset="0"/>
              </a:rPr>
              <a:t> </a:t>
            </a:r>
          </a:p>
        </p:txBody>
      </p:sp>
      <p:graphicFrame>
        <p:nvGraphicFramePr>
          <p:cNvPr id="17" name="Content Placeholder 2">
            <a:extLst>
              <a:ext uri="{FF2B5EF4-FFF2-40B4-BE49-F238E27FC236}">
                <a16:creationId xmlns:a16="http://schemas.microsoft.com/office/drawing/2014/main" id="{8440791C-DD5E-5E07-8996-4A5BEE4FAE35}"/>
              </a:ext>
            </a:extLst>
          </p:cNvPr>
          <p:cNvGraphicFramePr>
            <a:graphicFrameLocks noGrp="1"/>
          </p:cNvGraphicFramePr>
          <p:nvPr>
            <p:ph idx="1"/>
          </p:nvPr>
        </p:nvGraphicFramePr>
        <p:xfrm>
          <a:off x="304800" y="948312"/>
          <a:ext cx="7239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8153401"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pic>
        <p:nvPicPr>
          <p:cNvPr id="9" name="Content Placeholder 3">
            <a:extLst>
              <a:ext uri="{FF2B5EF4-FFF2-40B4-BE49-F238E27FC236}">
                <a16:creationId xmlns:a16="http://schemas.microsoft.com/office/drawing/2014/main" id="{46BF07D6-35DB-6C32-89B3-B454C126ECE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7228" y="2839684"/>
            <a:ext cx="1484231" cy="1978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A picture containing person, indoor&#10;&#10;Description automatically generated">
            <a:extLst>
              <a:ext uri="{FF2B5EF4-FFF2-40B4-BE49-F238E27FC236}">
                <a16:creationId xmlns:a16="http://schemas.microsoft.com/office/drawing/2014/main" id="{1CDBD40F-DF27-9F8A-D571-3AC140829DD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41" r="6842" b="5"/>
          <a:stretch/>
        </p:blipFill>
        <p:spPr>
          <a:xfrm flipH="1">
            <a:off x="5565374" y="2858943"/>
            <a:ext cx="1302412" cy="1922607"/>
          </a:xfrm>
          <a:prstGeom prst="rect">
            <a:avLst/>
          </a:prstGeom>
          <a:noFill/>
        </p:spPr>
      </p:pic>
      <p:pic>
        <p:nvPicPr>
          <p:cNvPr id="12" name="Picture 3" descr="the hand">
            <a:extLst>
              <a:ext uri="{FF2B5EF4-FFF2-40B4-BE49-F238E27FC236}">
                <a16:creationId xmlns:a16="http://schemas.microsoft.com/office/drawing/2014/main" id="{C5D3220D-D133-D7BA-CF73-9B80DEA24C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785" t="3766" r="819" b="2164"/>
          <a:stretch>
            <a:fillRect/>
          </a:stretch>
        </p:blipFill>
        <p:spPr bwMode="auto">
          <a:xfrm>
            <a:off x="158637" y="3103030"/>
            <a:ext cx="1847271" cy="13377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5A77857-FC97-96A7-40A7-8841F1490749}"/>
              </a:ext>
            </a:extLst>
          </p:cNvPr>
          <p:cNvSpPr txBox="1"/>
          <p:nvPr/>
        </p:nvSpPr>
        <p:spPr>
          <a:xfrm>
            <a:off x="2971800" y="4774229"/>
            <a:ext cx="1328326" cy="369332"/>
          </a:xfrm>
          <a:prstGeom prst="rect">
            <a:avLst/>
          </a:prstGeom>
          <a:noFill/>
        </p:spPr>
        <p:txBody>
          <a:bodyPr wrap="square" rtlCol="0">
            <a:spAutoFit/>
          </a:bodyPr>
          <a:lstStyle/>
          <a:p>
            <a:r>
              <a:rPr lang="en-US" dirty="0"/>
              <a:t>Home Visits</a:t>
            </a:r>
          </a:p>
        </p:txBody>
      </p:sp>
      <p:sp>
        <p:nvSpPr>
          <p:cNvPr id="14" name="TextBox 13">
            <a:extLst>
              <a:ext uri="{FF2B5EF4-FFF2-40B4-BE49-F238E27FC236}">
                <a16:creationId xmlns:a16="http://schemas.microsoft.com/office/drawing/2014/main" id="{1AABFD05-C690-8B0B-1336-9411B80E7435}"/>
              </a:ext>
            </a:extLst>
          </p:cNvPr>
          <p:cNvSpPr txBox="1"/>
          <p:nvPr/>
        </p:nvSpPr>
        <p:spPr>
          <a:xfrm>
            <a:off x="1216229" y="4449084"/>
            <a:ext cx="1328326" cy="369332"/>
          </a:xfrm>
          <a:prstGeom prst="rect">
            <a:avLst/>
          </a:prstGeom>
          <a:noFill/>
        </p:spPr>
        <p:txBody>
          <a:bodyPr wrap="square" rtlCol="0">
            <a:spAutoFit/>
          </a:bodyPr>
          <a:lstStyle/>
          <a:p>
            <a:r>
              <a:rPr lang="en-US" dirty="0"/>
              <a:t>Clinic</a:t>
            </a:r>
          </a:p>
        </p:txBody>
      </p:sp>
      <p:sp>
        <p:nvSpPr>
          <p:cNvPr id="15" name="TextBox 14">
            <a:extLst>
              <a:ext uri="{FF2B5EF4-FFF2-40B4-BE49-F238E27FC236}">
                <a16:creationId xmlns:a16="http://schemas.microsoft.com/office/drawing/2014/main" id="{87F55E28-7383-DEB6-6223-7CDD16E94D7C}"/>
              </a:ext>
            </a:extLst>
          </p:cNvPr>
          <p:cNvSpPr txBox="1"/>
          <p:nvPr/>
        </p:nvSpPr>
        <p:spPr>
          <a:xfrm>
            <a:off x="5486400" y="4717018"/>
            <a:ext cx="1702314" cy="369332"/>
          </a:xfrm>
          <a:prstGeom prst="rect">
            <a:avLst/>
          </a:prstGeom>
          <a:noFill/>
        </p:spPr>
        <p:txBody>
          <a:bodyPr wrap="square" rtlCol="0">
            <a:spAutoFit/>
          </a:bodyPr>
          <a:lstStyle/>
          <a:p>
            <a:r>
              <a:rPr lang="en-US" dirty="0"/>
              <a:t>Nursing home</a:t>
            </a:r>
          </a:p>
        </p:txBody>
      </p:sp>
    </p:spTree>
    <p:extLst>
      <p:ext uri="{BB962C8B-B14F-4D97-AF65-F5344CB8AC3E}">
        <p14:creationId xmlns:p14="http://schemas.microsoft.com/office/powerpoint/2010/main" val="93736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973187"/>
            <a:ext cx="7391400" cy="1015425"/>
          </a:xfrm>
        </p:spPr>
        <p:txBody>
          <a:bodyPr>
            <a:normAutofit/>
          </a:bodyPr>
          <a:lstStyle/>
          <a:p>
            <a:pPr marL="0" indent="0">
              <a:buNone/>
            </a:pPr>
            <a:r>
              <a:rPr lang="en-US" sz="2000" dirty="0">
                <a:solidFill>
                  <a:schemeClr val="tx2">
                    <a:lumMod val="75000"/>
                  </a:schemeClr>
                </a:solidFill>
              </a:rPr>
              <a:t>Pre-post training results from the Attitudes Towards Aging Scale </a:t>
            </a:r>
            <a:r>
              <a:rPr lang="en-US" sz="1400" dirty="0">
                <a:solidFill>
                  <a:schemeClr val="tx2">
                    <a:lumMod val="75000"/>
                  </a:schemeClr>
                </a:solidFill>
              </a:rPr>
              <a:t>(Percent stated definitely true/somewhat true) N=69</a:t>
            </a:r>
          </a:p>
          <a:p>
            <a:endParaRPr lang="en-US" dirty="0">
              <a:solidFill>
                <a:srgbClr val="003764"/>
              </a:solidFill>
              <a:latin typeface="Gill Sans MT" panose="020B0502020104020203" pitchFamily="34" charset="0"/>
            </a:endParaRPr>
          </a:p>
        </p:txBody>
      </p:sp>
      <p:grpSp>
        <p:nvGrpSpPr>
          <p:cNvPr id="4" name="Group 3"/>
          <p:cNvGrpSpPr/>
          <p:nvPr/>
        </p:nvGrpSpPr>
        <p:grpSpPr>
          <a:xfrm>
            <a:off x="8153401"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
        <p:nvSpPr>
          <p:cNvPr id="9" name="Rectangle 8"/>
          <p:cNvSpPr/>
          <p:nvPr/>
        </p:nvSpPr>
        <p:spPr>
          <a:xfrm>
            <a:off x="609600" y="263664"/>
            <a:ext cx="7010400" cy="707886"/>
          </a:xfrm>
          <a:prstGeom prst="rect">
            <a:avLst/>
          </a:prstGeom>
        </p:spPr>
        <p:txBody>
          <a:bodyPr wrap="square">
            <a:spAutoFit/>
          </a:bodyPr>
          <a:lstStyle/>
          <a:p>
            <a:pPr algn="ctr"/>
            <a:r>
              <a:rPr lang="en-US" sz="4000" b="1" dirty="0">
                <a:solidFill>
                  <a:schemeClr val="tx2">
                    <a:lumMod val="75000"/>
                  </a:schemeClr>
                </a:solidFill>
              </a:rPr>
              <a:t>Results</a:t>
            </a:r>
            <a:endParaRPr lang="en-US" sz="3200" b="1" dirty="0"/>
          </a:p>
        </p:txBody>
      </p:sp>
      <p:sp>
        <p:nvSpPr>
          <p:cNvPr id="10" name="Rectangle 9"/>
          <p:cNvSpPr/>
          <p:nvPr/>
        </p:nvSpPr>
        <p:spPr>
          <a:xfrm>
            <a:off x="367254" y="3896752"/>
            <a:ext cx="2667000" cy="523220"/>
          </a:xfrm>
          <a:prstGeom prst="rect">
            <a:avLst/>
          </a:prstGeom>
        </p:spPr>
        <p:txBody>
          <a:bodyPr wrap="square">
            <a:spAutoFit/>
          </a:bodyPr>
          <a:lstStyle/>
          <a:p>
            <a:r>
              <a:rPr lang="en-US" sz="1400" i="1" dirty="0">
                <a:solidFill>
                  <a:schemeClr val="tx2">
                    <a:lumMod val="75000"/>
                  </a:schemeClr>
                </a:solidFill>
              </a:rPr>
              <a:t>The human body is like a car: when it gets old, it gets worn out </a:t>
            </a:r>
            <a:endParaRPr lang="en-US" sz="1400" dirty="0"/>
          </a:p>
        </p:txBody>
      </p:sp>
      <p:sp>
        <p:nvSpPr>
          <p:cNvPr id="11" name="Rectangle 10"/>
          <p:cNvSpPr/>
          <p:nvPr/>
        </p:nvSpPr>
        <p:spPr>
          <a:xfrm>
            <a:off x="3231627" y="3876369"/>
            <a:ext cx="2362200" cy="523220"/>
          </a:xfrm>
          <a:prstGeom prst="rect">
            <a:avLst/>
          </a:prstGeom>
        </p:spPr>
        <p:txBody>
          <a:bodyPr wrap="square">
            <a:spAutoFit/>
          </a:bodyPr>
          <a:lstStyle/>
          <a:p>
            <a:r>
              <a:rPr lang="en-US" sz="1400" i="1" dirty="0">
                <a:solidFill>
                  <a:schemeClr val="tx2">
                    <a:lumMod val="75000"/>
                  </a:schemeClr>
                </a:solidFill>
              </a:rPr>
              <a:t>Having more aches and pains is an accepted part of aging </a:t>
            </a:r>
            <a:endParaRPr lang="en-US" sz="1400" dirty="0"/>
          </a:p>
        </p:txBody>
      </p:sp>
      <p:sp>
        <p:nvSpPr>
          <p:cNvPr id="12" name="Rectangle 11"/>
          <p:cNvSpPr/>
          <p:nvPr/>
        </p:nvSpPr>
        <p:spPr>
          <a:xfrm>
            <a:off x="5791200" y="3882001"/>
            <a:ext cx="2286000" cy="523220"/>
          </a:xfrm>
          <a:prstGeom prst="rect">
            <a:avLst/>
          </a:prstGeom>
        </p:spPr>
        <p:txBody>
          <a:bodyPr wrap="square">
            <a:spAutoFit/>
          </a:bodyPr>
          <a:lstStyle/>
          <a:p>
            <a:r>
              <a:rPr lang="en-US" sz="1400" i="1" dirty="0">
                <a:solidFill>
                  <a:schemeClr val="tx2">
                    <a:lumMod val="75000"/>
                  </a:schemeClr>
                </a:solidFill>
              </a:rPr>
              <a:t>I expect that as I get older I will become more forgetful</a:t>
            </a:r>
            <a:r>
              <a:rPr lang="en-US" sz="1400" dirty="0">
                <a:solidFill>
                  <a:schemeClr val="tx2">
                    <a:lumMod val="75000"/>
                  </a:schemeClr>
                </a:solidFill>
              </a:rPr>
              <a:t> </a:t>
            </a:r>
            <a:endParaRPr lang="en-US" sz="1400" dirty="0"/>
          </a:p>
        </p:txBody>
      </p:sp>
      <p:sp>
        <p:nvSpPr>
          <p:cNvPr id="13" name="AutoShape 2" descr="data:image/png;base64,iVBORw0KGgoAAAANSUhEUgAABLAAAALmCAYAAABSJm0fAAAAAXNSR0IArs4c6QAAIABJREFUeF7s3QusXuV5L/jXmODD/RBiQiEUmsCYpgjwgEgC6FDHhRDFxSMuxuFiRwUDSYCEZEDGFuFQC4rMKRgM4Ro1hKsp94DUcjkcTCAJHaZgqR7AbWoYlFJD4BTXgI0No3f1bI/92f62vbf9ea/n+W0JVQnfZT2//xOp+mut9xv2ySeffFL8ESBAgAABAgQIECBAgAABAgQIEBiiAsMUWEM0GZdFgAABAgQIECBAgAABAgQIECDQCCiwLAIBAgQIECBAgAABAgQIECBAgMCQFlBgDel4XBwBAgQIECBAgAABAgQIECBAgIACyw4QIECAAAECBAgQIECAAAECBAgMaQEF1pCOx8URIECAAAECBAgQIECAAAECBAgosOwAAQIECBAgQIAAAQIECBAgQIDAkBZQYA3peFwcAQIECBAgQIAAAQIECBAgQICAAssOECBAgAABAgQIECBAgAABAgQIDGkBBdaQjsfFESBAgAABAgQIECBAgAABAgQIKLDsAAECBAgQIECAAAECBAgQIECAwJAWUGAN6XhcHAECBAgQIECAAAECBAgQIECAgALLDhAgQIAAAQIECBAgQIAAAQIECAxpAQXWkI7HxREgQIAAAQIECBAgQIAAAQIECCiw7AABAgQIECBAgAABAgQIECBAgMCQFlBgDel4XBwBAgQIECBAgAABAgQIECBAgIACyw4QIECAAAECBAgQIECAAAECBAgMaQEF1pCOx8URIECAAAECBAgQIECAAAECBAgosOwAAQIECBAgQIAAAQIECBAgQIDAkBZQYA3peFwcAQIECBAgQIAAAQIECBAgQICAAssOECBAgAABAgQIECBAgAABAgQIDGkBBdaQjsfFESBAgAABAgQIECBAgAABAgQIKLDsAAECBAgQIECAAAECBAgQIECAwJAWUGAN6XhcHAECBAgQIECAAAECBAgQIECAgALLDhAgQIAAAQIECBAgQIAAAQIECAxpAQXWkI7HxREgQIAAAQIECBAgQIAAAQIECCiw7AABAgQIECBAgAABAgQIECBAgMCQFlBgDel4XBwBAgQIECBAgAABAgQIECBAgIACyw4QIECAAAECBAgQIECAAAECBAgMaQEF1pCOx8URIECAAAECBAgQIECAAAECBAgosOwAAQIECBAgQIAAAQIECBAgQIDAkBZQYA3peFwcAQIECBAgQIAAAQIECBAgQICAAssOECBAgAABAgQIECBAgAABAgQIDGkBBdaQjsfFESBAgAABAgQIECBAgAABAgQIKLDsAAECBAgQIECAAAECBAgQIECAwJAWUGAN6XhcHAECBAgQIECAAAECBAgQIECAgALLDhAgQIAAAQIECBAgQIAAAQIECAxpAQXWkI7HxREgQIAAAQJrE3jrvU/KNY8tLa/89uONCjRqty3KuUeNKCN3GLZRP3dDP+yjxW+V//exq8r7//Lyhr616+u3+b19yx5Hfb98avtdNurn+jACBAgQIECAwKYWUGBtamGfT4AAAQIECGx0gfPv+rD83/+8YqN/bv3A//0PhpcrvvmfNslnr++H/uPdPyiLF/5f6/vyDXrd9nsdXPaeeOUGvceLCRAgQIAAAQKbW0CBtbkT8P0ECBAgQIDABguMvWzJBr9nQ97w5LRtN+TlG/21f3/5f9non7nqB46eOneTfr4PJ0CAAAECBAhsbAEF1sYW9XkECBAgQIDAJhdQYA2OWIE1OD/vJkCAAAECBHovoMDqvblvJECAAAECBAYpoMAaHKACa3B+3k2AAAECBAj0XkCB1Xtz30iAAAECBAgMUkCBNThABdbg/LybAAECBAgQ6L2AAqv35r6RAAECBAgQGKSAAmtwgAqswfl5NwECBAgQINB7AQVW7819IwECBAgQIDBIAQXW4AAVWIPz824CBAgQIECg9wIKrN6b+0YCBAgQIEBgkAIKrMEBKrAG5+fdBAgQIECAQO8FFFi9N/eNBAgQIECAwCAFFFiDA1RgDc7PuwkQIECAAIHeCyiwem/uGwkQIECAAIFBCiiwBgeowBqcn3cTIECAAAECvRdQYPXe3DcSIECAAAECgxRQYA0OUIE1OD/vJkCAAAECBHovoMDqvblvJECAAAECBAYpoMAaHKACa3B+3k2AAAECBAj0XkCB1Xtz30iAAAECBAgMUkCBNThABdbg/LybAAECBAgQ6L2AAqv35r6RAAECBAgQGKSAAmtwgAqswfl5NwECBAgQINB7AQVW7819IwECBAgQIDBIAQXW4AAVWIPz824CBAgQIECg9wIKrN6b+0YCBAgQIEBgkAIKrMEBKrAG5+fdBAgQIECAQO8FFFi9N/eNBAgQIECAwCAFFFiDA1RgDc7PuwkQIECAAIHeCyiwem/uGwkQIECAAIFBCiiwBgeowBqcn3cTIECAAAECvRdQYPXe3DcSIECAAAECgxRQYA0OUIE1OD/vJkCAAAECBHovoMDqvblvJECAAAECBAYpoMAaHKACa3B+3k2AAAECBAj0XkCB1Xtz30iAAAECBAgMUkCBNThABdbg/LybAAECBAgQ6L2AAqv35r6RAAECBAgQGKTAKT9+v/zL//xkkJ+y9rf/3n8eVm7/zjab5LPX90P/4YYTy7L/+S/r+/INet1W//n3yh+dNWeD3uPFBAgQIECAAIHNLaDA2twJ+H4CBAgQIEBggwVefG1F+dG9S8uSpRu3xNp2xLDy58ePKAfuOXyDr2ljvuHfX/v78pv7p5cVS/99Y35sGT5iu/L5Yy8t2+05eqN+rg8jQIAAAQIECGxqAQXWphb2+QQIECBAgMAmE/jdv2/cAmvn7YZtsmsdyAd/9O9vD+Rt63zPp7b7zEb9PB9GgAABAgQIEOiVgAKrV9K+hwABAgQIECBAgAABAgQIECBAYEACCqwBsXkTAQIECBAgQIAAAQIECBAgQIBArwQUWL2S9j0ECBAgQIAAAQIECBAgQIAAAQIDElBgDYjNmwgQIECAAAECBAgQIECAAAECBHoloMDqlbTvIUCAAAECBAgQIECAAAECBAgQGJCAAmtAbN5EgAABAgQIECBAgAABAgQIECDQKwEFVq+kfQ8BAgQIECBAgAABAgQIECBAgMCABBRYA2LzJgIECBAgQIAAAQIECBAgQIAAgV4JKLB6Je17CBAgQIAAAQIECBAgQIAAAQIEBiSgwBoQmzcRIECAAAECBAgQIECAAAECBAj0SkCB1Stp30OAAAECBAgQIECAAAECBAgQIDAgAQXWgNi8iQABAgQIECBAgAABAgQIECBAoFcCCqxeSfseAgQIECBAgAABAgQIECBAgACBAQkosAbE5k0ECBAgQIAAAQIECBAgQIAAAQK9ElBg9Ura9xAgQIAAAQIECBAgQIAAAQIECAxIQIE1IDZvIkCAAAECBAgQIECAAAECBAgQ6JWAAqtX0r6HAAECBAgQIECAAAECBAgQIEBgQAIKrAGxeRMBAgQIECBAgAABAgQIECBAgECvBBRYvZL2PQQIECBAgAABAgQIECBAgAABAgMSUGANiM2bCBAgQIAAAQIECBAgQIAAAQIEeiWgwOqVtO8hQIAAAQIECBAgQIAAAQIECBAYkIACa0Bs3kSAAAECBAgQIECAAAECBAgQINArAQVWr6R9DwECBAgQIECAAAECBAgQIECAwIAEFFgDYvMmAgQIECBAgAABAgQIECBAgACBXgkosHol7XsIECBAgAABAgQIECBAgAABAgQGJKDAGhCbNxEgQIAAAQIECBAgQIAAAQIECPRKoFUF1vLly8vFF19cXnjhhXLHHXeUnXfeea1OH3/8cXn66afL9ddfX5588sny0UcflcMOO6ycfvrpZdy4cWXEiBFrfd/ChQvL7Nmzy6OPPlpeeeWVMnr06DJhwoRy2mmnlZEjR67xnno99957b5k1a1aZP39+Ofroo8vUqVOb9w0bNmyN19drvvTSS8vdd99d9t9//15l7HsIECBAgAABAgQIECBAgAABAq0WaE2BVcuiG264oUybNq0ceuih6yywVqxYUW6//fZyzjnnlMWLF5cvf/nL5VOf+lR58cUXm/9c31//2XbbbVcLrv77s846q/z6178uo0aNKnvssUdZsGBBee2118pRRx1Vrr322rLPPvus9p5aRJ1xxhnllFNOKUceeWS56667yvPPP99cWy3MVv1btGhRmTJlSjnggAOaEm748OGtXhwXT4AAAQIECBAgQIAAAQIECBDolUArCqxaPF122WXl8ssvb1y+9rWvrbPAevbZZ8vJJ59cdt1113LdddeVgw46qHnPb37zm3LuueeWuXPnlptuuqlMnDhxpfFbb71VzjzzzPLEE0+Uq666qkyePLlsueWWZcmSJeWKK64ol1xySTn77LPLzJkzy9Zbb9287913323uzNp+++2bu7Z22GGH8sYbb5STTjqpHHzwwc21brXVVs1rP/nkk3LLLbc01zNnzpymIPNHgAABAgQIECBAgAABAgQIECCwfgJDusCqd1099dRTZfr06eXv/u7vyi677FI++OCDdd6BtXTp0nLBBReUa665ptx3333l2GOPXU1h3rx5TXG17777lp/85Cdlp512av79/fffX4477rim4Kol1aqPGL733nvN3VyPP/54efDBB8shhxzSvOfll19uHi884YQTykUXXdT8d/XazjvvvFIfRVz1Ecf6n+tdWvW19TvW9njh+sXlVQQIECBAgAABAgQIECBAgACBfAJDusCqd1MdfvjhzV1O3/nOd8oxxxzT/N96d9XazsCqj/vVO6DqnU/13++2226rJfr++++X733ve80ZVz//+c+bu7OWLVvWnFtV77x67LHHmkcBO/9+9rOfNXdlXXnllU1BVf/6rq0+rljv+Fq1wHr11VfLnXfe2VxnfaSxlmK1ALvtttvK7rvvnm/LTEyAAAECBAgQIECAAAECBAgQGITAkC6w6l1Xf/M3f9OUR7//+7/fHKx+4oknrrPA+tWvftWcV1Vfc/XVV5dtttlmDZoZM2aUH/3oR805WbV4qo8CnnrqqeX1118v99xzT3N3VudfX1lVHzOsRVd9jLDvWup3XXjhhasVWKvegdV311e9i6yv6BpEXt5KgAABAgQIECBAgAABAgQIEEgnMKQLrM40+iuwHn744TJ+/PjmLqlVz6Ba9XPqnVn1cb4///M/bx7967trq76m3jW15557rrEEa/vet99+uym+6mON6zoDq559VYurWo7deOONKx9ZTLdlBiZAgAABAgQIECBAgAABAgQIDEIgVIHVWU6tzaXzNf2VYvUz1vWadf0K4b333tsc5F4PjJ80aVJzaHy9M8wfAQIECBAgQIAAAQIECBAgQIDAhgsosPp5LLFbgVUPma9l1axZs8r8+fPL0UcfXaZNm1YOPPDA0nf4e33csD52WA+Gr2dv1V81fOaZZ8rYsWOb144ZM2bAh7q/8MILG564dxAgQIAAAQIECBAgQIAAAQIEugjUM8OH2p8CaxAFVrcwH3rooXL++ec3jyXWu7HqAfHHH398GTduXPNrhPUXDR944IHmYPf62ONA/hRYA1HzHgIECBAgQIAAAQIECBAgQKCbgAJrkPvR3+N+9Zf+6qN69VD1elj78OHD1/jGvkcIL7vssuZ1v/3tb1cerr62Xy6sH9D3vZ/73OeawmmnnXbqOsmiRYvKlClTyn777VcuueSSsnTp0nL22WeXd955p9x8883NuVn18PjTTjutbLfdduW6665rfmnRHwECBAgQIECAAAECBAgQIECAwJoCoe7A6uWvEK5rmerB7bfccktTSs2ZM6eMGjVq5UHxRxxxxMpirb6ulluPPPJIqWdp7b333vaTAAECBAgQIECAAAECBAgQIEBgLQKhCqy+XxTcaqutytruplq8eHH57ne/W5544ony85//vNRb4pYtW1amTp3anFNVH/M78sgj12CqvyB41llnlSuvvLL5hcNufwsXLmx+5fDYY49tXjts2LCVd3Add9xxzS8f9v3Vu8Tuu+++lUWXDSVAgAABAgQIECBAgAABAgQIEFhTIFSBVR/Vu+CCC8o111zTFEO1RFr1b968eWXixIll3333LT/5yU9WPgp4//33l1ounXvuuWXmzJnNget9f32HsdfHE+u5VYcccsg692jFihXN++th7bfffnvZa6+9mtf2FWvuwPI/QQIECBAgQIAAAQIECBAgQIDAhguEKrDq+M8++2xzptWuu+5aZs+e3RygXu+C+s1vftMUVH3lUn1N399bb71VzjzzzObOrHonVr2DqpZYS5YsaX41sD7qV/99/Xf1VwXX9ddXkNU7r04//fSVvy5YP2ddZ2DtuOOO5dprry3bbrvthqfnHQQIECBAgAABAgQIECBAgACBBALhCqzly5eXG264oUybNq3URwa//OUvl0996lPlxRdfbP5z/e/rP52F0S9/+cvy7W9/u7z00kvNuVV77LFHWbBgQXP3VD0YvpZM++yzzzpXot79NX369OY9fQe1r/rip59+ukyePLkceuih5ZhjjikPP/xwee6558qtt95a6p1Z/ggQIECAAAECBAgQIECAAAECBNYuEK7AqmN+/PHHpRZG119/fXnyySfLRx99VA477LDmrqhx48at9ojgqiz1/Kp611a9S6v+8uDo0aPLhAkTml8LHDlyZNcdmjt3bpk0aVK5+uqry/jx49d4bT20/amnnir11w/rNY0dO7Yp0saMGbPyTi1LSoAAAQIECBAgQIAAAQIECBAgsKZAqwosARIg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eLJUCAAAECBAgQIECAAAECBAjkE1Bg5cvcxAQIECBAgAABAgQIECBAgACBVgkosFoVl4slQIAAAQIECBAgQIAAAQIECOQTUGDly9zEBAgQIECAAAECBAgQIECAAIFWCSiwWhWXiyVAgAABAgQIECBAgAABAgQI5BNQYOXL3MQECBAgQIAAAQIECBAgQIAAgVYJKLBaFZcVkvZrAAAgAElEQVSLJUCAAAECBAgQIECAAAECBAjkE1Bg5cvcxAQIECBAgAABAgQIECBAgACBVgkosFoVl4slQIAAAQIECBAgQIAAAQIECOQTUGDly9zEBAgQIECAAAECBAgQIECAAIFWCSiwWhWXiyVAgAABAgQIECBAgAABAgQI5BNQYOXL3MQECBAgQIAAAQIECBAgQIAAgVYJKLBaFZeLJUCAAAECBAgQIECAAAECBAjkE1Bg5cvcxAQIECBAgAABAgQIECBAgACBVgmEKrCeffbZcvjhh69XAGeeeWa56qqrytZbb928ft68eeX4448vCxYsWOf7f/GLX5TDDjts5b9fvnx5uffee8usWbPK/Pnzy9FHH12mTp1aRo8eXYYNG7bG59xxxx3l0ksvLXfffXfZf//91+s6vYgAAQIECBAgQIAAAQIECBAgkF0gbYF1wQUXlBkzZpStttqq2YGHH364jB8/vus+dBZYtYg644wzyimnnFKOPPLIctddd5Xnn3++1KJq1aKrfuiiRYvKlClTygEHHFAuvvjiMnz48Oy7Z34CBAgQIECAAAECBAgQIECAwHoJhCqw+pv46aefLpMnTy4HHnhgufHGG8tnP/vZlW+pd2P94Ac/KA899FA55phj+vuo8u6775bTTjutbL/99mX27Nllhx12KG+88UY56aSTysEHH1wuv/zyleXYJ598Um655ZZy3XXXlTlz5pRRo0b1+/leQIAAAQIECBAgQIAAAQIECBAg8B8CaQqs+mjgqaeeWt58883msb9aMvX9ffjhh+WHP/xhefzxx5t/tz6P97388stlwoQJ5YQTTigXXXRR81EffPBBOe+888rChQubu7B23nnn5r+v/7nepVVfe+6556718UILSYAAAQIECBAgQIAAAQIECBAgsHaBFAVWLZbqI4PXXnttuemmm8rpp5++WolU76aq5daSJUua4mm33Xbrd1/6ztu6/fbby8knn7xagfXqq6+WO++8s+y6665lxYoVZebMmU05dtttt5Xdd9+938/2AgIECBAgQIAAAQIECBAgQIAAgf9fIEWB9dhjjzUHtNdD1uujgzvttNNqO9B3N9WXvvSl8v3vf79cffXV5b777mteU8/F+t73vtfclbXqweyvvPJKOfHEE5t/LrzwwtUKrFXvwKqHw0+cOLFMnz59ZdFlAQkQIECAAAECBAgQIECAAAECBNZfIHyB1XdW1RNPPNE8HnjUUUetoTN37txyxBFHNL8e+P7775dtttmmjBw5srz22mulFlX1nKt6RlY9P2vLLbds3v/22283d23tsssu6zwDq559VYur119/fa3F2frH5JUECBAgQIAAAQIECBAgQIAAgbwC4Qus+++/vxx33HHlW9/6VvMI4bbbbrtG2vWurLPOOqvsueeezUHrX//618sWW2xRli9fXur76+OHy5YtK/Vxwa9+9asr37+uXyHsO2OrFmOTJk1qHltcW3GWd+1MToAAAQIECBAgQIAAAQIECBBYf4HQBdaqd1898MADZezYsWvIfPzxx83dVXfddVfzK4Tf/OY3V3tUsO8XBM8444w1SrBacNWyatasWWX+/PnNI4rTpk1rfuXwvffeK+ecc07Zeuutm88fMWJEefTRR8sVV1xRnnnmmeZa6mvHjBnjUPf131evJECAAAECBAgQIECAAAECBBIKhC6w6kHr9W6qP/mTPyk/+clP1jj7an3z7jvvqj4+WO+62nvvvft960MPPVTOP//85jD3+ouHfedwjRs3rvk1wgcffLDUUq0e7F7P2RrI3wsvvDCQt3kPAQIEVgr89r3/VJ7650+Xl9/arixdsQUZAgRaLjBi+Mdl35H/Xsb8wTtltx0+bPk0Lp8AAQIECBDYXAIHHXTQ5vrqdX5v2AKr/vrfJZdcUmbMmFGuvPLKct555w0Y/3e/+11zAPubb75Z5syZU0aNGtX1sxYtWlSmTJlS9ttvv+Yali5dWs4+++zyzjvvlJtvvrk5N6vv7rDtttuueWyxnrO1oX8KrA0V83oCBFYVqOXVdb/es3z08TAwBAgEE/jUFp+U737pNSVWsFyNQ4AAAQIEeiWgwOqV9CqHrP/TP/1T85hf/RXBdf3VxwgXL17clEj17KvOv7feequcdNJJpf7f/gqsvkcOaynV99p6GHx9fz0ovhZqw4cPL/V1tdx65JFH1vuurh7y+SoCBBIIzHhwafkf85cnmNSIBHIK/PEXtywX/R8jcg5vagIECBAgQCCcQNg7sOrdSX/6p39aDjvssHLLLbeUHXfcca3h9ZVLtcC65557yr777rvG6+bNm1eOP/748oUvfKF55O8zn/nMOhdh4cKF5ZRTTinHHntsc9fXsGHDml8yPPHEE5vD5C+66KKV761l1n333ddvKRZu6wxEgMCQEBj3394vHyz7ZEhci4sgQGDjC2y91bDyyP+5zcb/YJ9IgAABAgQIENgMAmELrDvuuKMpki6++OLmn1okre1vyZIlzeN9P/3pT5tfCzz99NNXe209qP3yyy9viqf6T/2segfV2v7qY4szZ85sDmuvv1i41157NS9zB9Zm2GxfSYBAvwJjL1vS72u8gACBdgs8OW3NX19u90SungABAgQIEMgqELLA6ns8rz6iV4uken5Vt7++A9Y//elPN+dR1YPf66OE9eyqWmpNnz69fPGLX2zuvtpnn33W+VH1Tq2JEyc2d16tWoT1lWRrOwOr3hl27bXXlm239f9gZv0fobkJbC4BBdbmkve9BHonoMDqnbVvIkCAAAECBDatQMgC64MPPmhKpBtvvLH84he/aB4j7PZX77K64YYbyrRp05qzsEaPHl123nnnsmDBgubuqQMOOKBcf/315Stf+co6P6aWXbXoqu/pO6h91Rc//fTTZfLkyeXQQw8txxxzTHn44YfLc889V2699dbmbCx/BAgQ6LWAAqvX4r6PQO8FFFi9N/eNBAgQIECAwKYRCFlg1V/4O/XUU8urr77a7wHufaz1rq16B9Xs2bPLE0880RRXtciaMGFCOe2008rIkSO7JjB37twyadKkcvXVV5fx48ev8dr6+U899VS57LLLypNPPlnGjh3bFGZjxoxZ5+ONmyZyn0qAAIH/EFBg2QQC8QUUWPEzNiEBAgQIEMgiELLAyhKeOQkQIDAYAQXWYPS8l0A7BBRY7cjJVRIgQIAAAQL9Cyiw+jfyCgIECIQUUGCFjNVQBFYTUGBZCAIECBAgQCCKgAIrSpLmIECAwAYKKLA2EMzLCbRQQIHVwtBcMgECBAgQILBWAQWWxSBAgEBSAQVW0uCNnUpAgZUqbsMSIECAAIHQAgqs0PEajgABAusWUGDZDg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UUWPEzNiEBAgQIEMgioMDKkrQ5CRAg0CGgwLISBOILKLDiZ2xCAgQIECCQRUCBlSVpcxIgQECBZQcIpBNQYKWL3MAECBAgQCCsgAIrbLQGI0CAQHcBd2DZEALxBRRY8TM2IQECBAgQyCKgwMqStDkJECDQIaDAshIE4gsosOJnbEICBAgQIJBFQIGVJWlzEiBAQIFlBwikE1BgpYvcwAQIECBAIKyAAitstAYjQIBAdwF3YNkQAvEFFFjxMzYhAQIECBDIIqDAypK0OQkQINAhoMCyEgTiCyiw4mdsQgIECBAgkEVAgZUlaXMSIEBAgWUHCKQTUGCli9zABAgQIEAgrIACK2y0BiNAgEB3AXdg2RAC8QXWVmB98K8Lyr/+6o7yb//0y/Lxsg/iI5iQQHCBLbbauuz4ha+Uz3755LL1Z/cJPq3xCBDILKDAypy+2QkQSC2gwEodv+GTCHQWWLW8evW275SPly9NImBMAnkEtthyRPnfTv2xEitP5CYlkE5AgZUucgMTIEDgPwQUWDaBQHyBzgJr4UP/tbz7//z3+IObkEBSgZ3+8Ktlr/H/Nen0xiZAILqAAit6wuYjQIDAOgQUWFaDQHyBzgLrpSu/5rHB+LGbMLFAfZzwgB/8bWIBoxMgEFlAgRU5XbMRIECgi4ACy3oQiC/QWWD9/eX/Jf7QJiSQXGD01LnJBYxPgEBUAQVW1GTNRYAAgX4EFFhWhEB8AQVW/IxNSKBTQIFlJwgQiCqgwIqarLkIECCgwLIDBNILKLDSrwCAhAIKrIShG5lAEgEFVpKgjUmAAIFOAXdg2QkC8QUUWPEzNiGBTgEFlp0gQCCqgAIrarLmIkCAQD8CCiwrQiC+gAIrfsYmJKDAsgMECGQRUGBlSdqcBAgQ6BBQYFkJAvEFFFjxMzYhAQWWHSBAIIuAAitL0uYkQICAAssOEEgnoMBKF7mBCRSPEFoCAgSiCiiwoiZrLgIECPQj4A4sK0IgvoACK37GJiTQKaDAshMECEQVUGBFTdZcBAgQUGDZAQLpBRRY6VcAQEIBBVbC0I1MIImAAitJ0MYkQIBAp4A7sOwEgfgCCqz4GZuQQKeAAstOECAQVSBkgXXjjTeWs846a52Zfe1rXyt33HFH2XnnnVd7zcKFC8vs2bPLo48+Wl555ZUyevToMmHChHLaaaeVkSNHrvF5y5cvL/fee2+ZNWtWmT9/fjn66KPL1KlTm/cNGzZsjdfX77z00kvL3XffXfbff/+oO2UuAgRaIqDAaklQLpPAIAQUWIPA81YCLRVQYLU0OJdNgEC/AuEKrGXLljUl0lVXXbVBBdaLL77YlF6//vWvy6hRo8oee+xRFixYUF577bVy1FFHlWuvvbbss88+q31mLaLOOOOMcsopp5Qjjzyy3HXXXeX5559vyrHDDjtstdcuWrSoTJkypRxwwAHl4osvLsOHD+83HC8gQIDAphRQYG1KXZ9NYGgIKLCGRg6ugkAvBRRYvdT2XQQI9FIgXIH1b//2b+X0008vv/3tb8udd95Z9txzz34933rrrXLmmWeWJ554oim+Jk+eXLbccsuyZMmScsUVV5RLLrmknH322WXmzJll6623bj7v3Xffbe7M2n777Zu7tnbYYYfyxhtvlJNOOqkcfPDB5fLLLy9bbbVV89pPPvmk3HLLLeW6664rc+bMaQoyfwQIENjcAgqszZ2A7yew6QUUWJve2DcQGGoCCqyhlojrIUBgYwmEK7D+8R//sUycOLF88YtfbAqjWjD193f//feX4447rpx77rlNSTVixIiVb3nvvffKOeecUx5//PHy4IMPlkMOOaT5dy+//HLzeOEJJ5xQLrrooua/++CDD8p5551X6qOIqz6iWP9zvUurvrZ+x9oeL+zvGv17AgQIbGwBBdbGFvV5BIaegAJr6GXiighsagEF1qYW9vkECGwugXAF1q9+9avmkb96x9SMGTP6fVRv1UcOH3vsseZRwM6/n/3sZ81dWVdeeWVTUNW/Z599thx++OHl9ttvLyeffPJqBdarr77a3P216667lhUrVjSlWC3AbrvttrL77rtvrqx9LwECBFYTUGBZCALxBRRY8TM2IYFOAQWWnSBAIKpAuAKrr2z6q7/6q/K5z32ueZTvySefbB7b+9a3vrXGgez1UcBTTz21vP766+Wee+4p++677xpZ95VV9THD+ohhfYywHvJ+4oknNv9ceOGFqxVYq96BNW/evOaOsOnTp68suqIuk7kIEGiXgAKrXXm5WgIDEVBgDUTNewi0W0CB1e78XD0BAusWCFVg1bOm6nlV9Z8//uM/bn4ZsBZX9Tyrl156qbzzzjvlS1/6UvNo4UEHHdSo1EPa67lV9W9dZ2b1lVX1jqq+RwPffvvtpvjaZZdd1nkGVr2eWlzVcqz+MuJOO+1kFwkQIDBkBBRYQyYKF0JgkwkosDYZrQ8mMGQFFFhDNhoXRoDAIAVCFViLFy8u3/3ud5tH9b7xjW+Ua665pnz+859viOqdVvVRvnpHVv139VD1WkitrZzqNF3Xa9b1K4T33ntvc5D73Llzy6RJk8pNN93UPNbojwABAkNJQIE1lNJwLQQ2jYACa9O4+lQCQ1lAgTWU03FtBAgMRiBUgVV/TfD8889v7qr68Y9/XP7wD/9wNZu+A9nrY4a1wKq/IjiYAmv58uWlllWzZs1q7vY6+uijy7Rp08qBBx5Y+r6rPm5YHzusB8M/+uijza8aPvPMM2Xs2LHNa8eMGTPgQ91feOGFwWTvvQQIJBe44G/XfGQ6OYnxCYQTmPm1l1ebaYvH/+MsT38ECMQV+PjIq+IOZzICBHom0PfUWs++cD2+KFSBtR7zNo8A1l8E/M53vlP+8i//sim76jlWqz4e2Pk561Nydb7noYceasq0+lhivRurHhB//PHHl3HjxjW/Rlh/0fCBBx5o7hYbP378+lz6Gq9RYA2IzZsIEPhfAgosq0AgvoACK37GJiTQKaDAshMECGwMAQXWxlAc5Gd0HsheHy3s+xXBWm7ttttua3xDX4FVD4WvhVN/Z1ktWrSoTJkypey3337NeVxLly5tfhWxnsF18803N+dm1e+td4Btt912zZlc22+//SAn83YCBAhsmIBHCDfMy6sJtFHAI4RtTM01ExicgEcIB+fn3QQIDF2BcHdgLVu2rNR/ajG0tr96LtURRxxR+n5R8MMPPxzQrxCuK9J6cHt9PLGWUnPmzGkOke87KL5+74wZM8rw4cNL34HzjzzySKlnaY/qCt4AACAASURBVO29995Dd0tcGQECIQUUWCFjNRSB1QQUWBaCQD4BBVa+zE1MIItAqALr4Ycfbh7HO/3008vVV19dttlmmzVyrL8GeNZZZzVFUv2FwI8++qhMnTq1OaeqPuZ35JFHrvM9V155ZTnvvO5nRyxcuLB5RPHYY49tXjts2LCV52wdd9xx5aKLLlr5+fUa7rvvvpVFV5alMycBAkNDQIE1NHJwFQQ2pYACa1Pq+mwCQ1NAgTU0c3FVBAgMXiBUgfUP//APzflS9a/e1bT//vuvJvTmm2825Va9C6ueP1UPUq9/999/f6nl0rnnntv8UmE9cL3vr+8w9scff7w5t+qQQw5Zp/qKFSua99fD2m+//fay1157Na91B9bgF9UnECCw8QUUWBvf1CcSGGoCCqyhlojrIbDpBRRYm97YNxAgsHkEQhVY9VcBL7744nLZZZeVb3zjG+Waa64pn//85xvZWl5dcMEFzRlW9TyqWjTVXwisf/XXC+sjhU888URzJ1a9g6qWWEuWLGl+NbCeY9X3yGHfe9YW17x588rEiRObO69qUVbvvqp/9XPWdQbWjjvuWK699tqy7bbbbp4N8K0ECKQVUGCljd7giQQUWInCNiqB/yWgwLIKBAhEFQhVYPWVUT/84Q+boqoejH7ggQc22b344otl8eLFzXlX9dcHR44cuVqmv/zlL8u3v/3t8tJLLzXnVu2xxx5lwYIFzd1TRx11VFMy7bPPPuvcg3pQe30ksb6n76D2VV/89NNPl8mTJ5dDDz20HHPMMaU+7vjcc8+VW2+9tTmTyx8BAgR6LaDA6rW47yPQewEFVu/NfSOBzS2gwNrcCfh+AgQ2lUC4AqtC1TKpHo5eD1OvvzpY/w477LDmrqhx48at9ojgqrD1/KrZs2c3jwDWXx4cPXp0mTBhQvNrgZ2FV2cg9bHESZMmNWdv1XO4Ov/qoe1PPfVUc3fYk08+2Ty+OG3atDJmzJiVd2ptqpB9LgECBNYmoMCyFwTiCyiw4mdsQgKdAgosO0GAQFSBkAVW1LDMRYAAgY0poMDamJo+i8DQFFBgDc1cXBWBTSmgwNqUuj6bAIHNKaDA2pz6vpsAAQKbUUCBtRnxfTWBHgkosHoE7WsIDCEBBdYQCsOlECCwUQUUWBuV04cRIECgPQIKrPZk5UoJDFRAgTVQOe8j0F4BBVZ7s3PlBAh0F1Bg2RACBAgkFVBgJQ3e2KkEFFip4jYsgUZAgWURCBCIKqDAipqsuQgQINCPgALLihCIL6DAip+xCQl0Ciiw7AQBAlEFFFhRkzUXAQIEFFh2gEB6AQVW+hUAkFBAgZUwdCMTSCKgwEoStDEJECDQKeAOLDtBIL6AAit+xiYk0CmgwLITBAhEFVBgRU3WXAQIEOhHQIFlRQjEF1Bgxc/YhAQUWHaAAIEsAgqsLEmbkwABAh0CCiwrQSC+gAIrfsYmJKDAsgMECGQRUGBlSdqcBAgQUGDZAQLpBBRY6SI3MAG/QmgHCBAIK6DAChutwQgQINBdwB1YNoRAfAEFVvyMTUigU8AZWHaCAIGoAgqsqMmaiwABAv0IKLCsCIH4Agqs+BmbkIACyw4QIJBFQIGVJWlzEiBAoENAgWUlCMQXUGDFz9iEBBRYdoAAgSwCCqwsSZuTAAECCiw7QCCdgAIrXeQGJuAMLDtAgEBYAQVW2GgNRoAAge4C7sCyIQTiCyiw4mdsQgKdAs7AshMECEQVUGBFTdZcBAgQ6EdAgWVFCMQXUGDFz9iEBBRYdoAAgSwCCqwsSZuTAAECHQIKLCtBIL6AAit+xiYkoMCyAwQIZBFQYGVJ2pwECBBQYNkBAukEFFjpIjcwAWdg2QECBMIKKLDCRmswAgQIdBdwB5YNIRBfQIEVP2MTEugUcAaWnSBAIKqAAitqsuYiQIBAPwIKLCtCIL6AAit+xiYkoMCyAwQIZBFQYGVJ2pwECBDoEFBgWQkC8QUUWPEzNiEBBZYdIEAgi4ACK0vS5iRAgIACyw4QSCegwEoXuYEJOAPLDhAgEFZAgRU2WoMRIECgu4A7sGwIgfgCCqz4GZuQQKeAM7DsBAECUQUUWFGTNRcBAgT6EVBgWREC8QUUWPEzNiEBBZYdIEAgi4ACK0vS5iRAgECHgALLShCIL6DAip+xCQkosOwAAQJZBBRYWZI2JwECBBRYdoBAOgEFVrrIDUzAGVh2gACBsAIKrLDRGowAAQLdBdyBZUMIxBdQYMXP2IQEOgWcgWUnCBCIKqDAipqsuQgQINCPgALLihCIL6DAip+xCQkosOwAAQJZBBRYWZI2JwECBDoEFFhWgkB8AQVW/IxNSECBZQcIEMgioMDKkrQ5CRAgoMCyAwTSCSiw0kVuYALOwLIDBAiEFVBghY3WYAQIEOgu4A4sG0IgvoACK37GJiTQKeAMLDtBgEBUAQVW1GTNRYAAgX4EFFhWhEB8AQVW/IxNSECBZQcIEMgioMDKkrQ5CRAg0CGgwLISBOILKLDiZ2xCAgosO0CAQBYBBVaWpM1JgAABBZYdIJBOQIGVLnIDE3AGlh0gQCCsgAIrbLQGI0CAQHcBd2DZEALxBRRY8TM2IYFOAWdg2QkCBKIKKLCiJmsuAgQI9COgwLIiBOILKLDiZ2xCAgosO0CAQBYBBVaWpM1JgACBDgEFlpUgEF9AgRU/YxMSUGDZAQIEsggosLIkbU4CBAgosOwAgXQCCqx0kRuYgDOw7AABAmEFFFhhozUYAQIEugu4A8uGEIgvoMCKn7EJCXQKOAPLThAgEFVAgRU1WXMRIECgHwEFlhUhEF9AgRU/YxMSUGDZAQIEsggosLIkbU4CBAh0CCiwrASB+AIKrPgZm5CAAssOECCQRUCBlSVpcxIgQECBZQcIpBNQYKWL3MAEnIFlBwgQCCugwAobrcEIECDQXcAdWDaEQHwBBVb8jE1IoFPAGVh2ggCBqAIKrKjJmosAAQL9CCiwrAiB+AIKrPgZm5CAAssOECCQRUCBlSVpcxIgQKBDQIFlJQjEF1Bgxc/YhAQUWHaAAIEsAgqsLEmbkwABAgosO0AgnYACK13kBibgDCw7QIBAWAEFVthoDUaAAIHuAu7AsiEE4gsosOJnbEICnQLOwLITBAhEFVBgRU3WXAQIEOhHQIFlRQjEF1Bgxc/YhAQUWHaAAIEsAgqsLEmbkwABAh0CCiwrQSC+gAIrfsYmJKDAsgMECGQRUGBlSdqcBAgQUGDZAQLpBBRY6SI3MAFnYNkBAgTCCiiwwkZrMAIECHQXcAeWDSEQX0CBFT9jExLoFHAGlp0gQCCqgAIrarLmIkCAQD8CCiwrQiC+gAIrfsYmJKDAsgMECGQRUGBlSdqcBAgQ6BBQYFkJAvEFFFjxMzYhAQWWHSBAIIuAAitL0uYkQICAAssOEEgnoMBKF7mBCTgDyw4QIBBWQIEVNlqDESBAoLuAO7BsCIH4Agqs+BmbkECngDOw7AQBAlEFFFhRkzUXAQIE+hFQYFkRAvEFFFjxMzYhAQWWHSBAIIuAAitL0uYkQIBAh4ACy0oQiC+gwIqfsQkJKLDsAAECWQQUWFmSNicBAgQUWHaAQDoBBVa6yA1MwBlYdoAAgbACCqyw0RqMAAEC3QXcgWVDCMQXUGDFz9iEBDoFnIFlJwgQiCqgwIqarLkIECDQj4ACy4oQiC+gwIqfsQkJKLDsAAECWQQUWFmSNicBAgQ6BBRYVoJAfAEFVvyMTUhAgWUHCBDIIqDAypK0OQkQIKDAsgME0gkosNJFbmACzsCyAwQIhBVQYIWN1mAECBDoLuAOLBtCIL6AAit+xiYk0CngDCw7QYBAVAEFVtRkzUWAAIF+BBRYVoRAfAEFVvyMTUhAgWUHCBDIIqDAypK0OQkQINAhoMCyEgTiCyiw4mdsQgIKLDtAgEAWAQVWlqTNSYAAAQWWHSCQTkCBlS5yAxNwBpYdIEAgrIACK2y0BiNAgEB3AXdg2RAC8QUUWPEzNiGBTgFnYNkJAgSiCiiwoiZrLgIECPQjoMCyIgTiCyiw4mdsQgIKLDtAgEAWAQVWlqTNSYAAgQ4BBZaVIBBfQIEVP2MTElBg2QECBLIIKLCyJG1OAgQIKLDsAIF0AgqsdJEbmIAzsOwAAQJhBRRYYaM1GAECBLoLuAPLhhCIL6DAip+xCQl0CjgDy04QIBBVQIEVNVlzESBAoB8BBZYVIRBfQIEVP2MTElBg2QECBLIIKLCyJG1OAgQIdAgosKwEgfgCCqz4GZuQgALLDhAgkEVAgZUlaXMSIEBAgWUHCKQTUGCli9zABJyBZQcIEAgroMAKG63BCBAg0F3AHVg2hEB8AQVW/IxNSKBTwBlYdoIAgagCCqyoyZqLAAEC/QgosKwIgfgCCqz4GZuQgALLDhAgkEVAgZUlaXMSIECgQ0CBZSUIxBdQYMXP2IQEFFh2gACBLAIKrCxJm5MAAQIKLDtAIJ2AAitd5AYm4AwsO0CAQFgBBVbYaA1GgACB7gLuwLIhBOILKLDiZ2xCAp0CzsCyEwQIRBVQYEVN1lwECBDoR0CBZUUIxBdQYMXP2IQEFFh2gACBLAIKrCxJm5MAAQIdAgosK0EgvoACK37GJiSgwLIDBAhkEVBgZUnanAQIEFBg2QEC6QQUWOkiNzABZ2DZAQIEwgoosMJGazACBAh0F3AHlg0hEF9AgRU/YxMS6BRwBpadIEAgqoACK2qy5iJAgEA/AgosK0IgvoACK37GJiSgwLIDBAhkEVBgZUnanAQIEOgQUGBZCQLxBRRY8TM2IQEFlh0gQCCLgAIrS9LmJECAgALLDhBIJ6DAShe5gQk4A8sOECAQVkCBFTZagxEgQKC7gDuwbAiB+AIKrPgZm5BAp4AzsOwEAQJRBRRYUZM1FwECBPoRUGBZEQLxBRRY8TM2IQEFlh0gQCCLgAIrS9LmJECAQIeAAstKEIgvoMCKn7EJCSiw7AABAlkEFFhZkjYnAQIEFFh2gEA6AQVWusgNTMAZWHaAAIGwAgqssNEajAABAt0F3IFlQwjEF1Bgxc/YhAQ6BZyBZScIEIgqoMCKmqy5CBAg0I+AAsuKEIgvoMCKn7EJCSiw7AABAlkEFFhZkjYnAQIEOgQUWFaCQHwBBVb8jE1IQIFlBwgQyCKgwMqStDkJECCgwLIDBNIJKLDSRW5gAs7AsgMECIQVUGCFjdZgBAgQ6C7gDiwbQiC+gAIrfsYmJNAp4AwsO0GAQFQBBVbUZM1FgACBfgQUWFaEQHwBBVb8jE1IQIFlBwgQyCKgwMqStDkJECDQIaDAshIE4gsosOJnbEICCiw7QIBAFgEFVpakzUmAAAEFlh0gkE5AgZUucgMTcAaWHSBAIKyAAitstAYjQIBAdwF3YNkQAvEFFFjxMzYhgU4BZ2DZCQIEogoosKImay4CBAj0I6DAsiIE4gsosOJnbEICCiw7QIBAFgEFVpakzUmAAIEOAQWWlSAQX0CBFT9jExJQYNkBAgSyCCiwsiRtTgIECCiw7ACBdAIKrHSRG5iAM7DsAAECYQUUWGGjNRgBAgS6C7gDy4YQiC+gwIqfsQkJdAo4A8tOECAQVUCBFTVZcxEgQKAfAQWWFSEQX0CBFT9jExJQYNkBAgSyCCiwsiRtTgIECHQIKLCsBIH4Agqs+BmbkIACyw4QIJBFQIGVJWlzEiBAQIFlBwikE1BgpYvcwAScgWUHCBAIK6DAChutwQgQINBdwB1YNoRAfAEFVvyMTUigU8AZWHaCAIGoAgqsqMmaiwABAv0IKLCsCIH4Agqs+BmbkIACyw4QIJBFQIGVJWlzEiBAoENAgWUlCMQXUGDFz9iEBBRYdoAAgSwCCqwsSZuTAAECCiw7QCCdgAIrXeQGJuAMLDtAgEBYAQVW2GgNRoAAge4C7sCyIQTiCyiw4mdsQgKdAs7AshMECEQVUGBFTdZcBAgQ6EdAgWVFCMQXUGDFz9iEBBRYdoAAgSwCCqwsSZuTAAECHQIKLCtBIL6AAit+xiYkoMCyAwQIZBFQYGVJ2pwECBBQYNkBAukEFFjpIjcwAWdg2QECBMIKKLDCRmswAgQIdBdwB5YNIRBfQIEVP2MTEugUcAaWnSBAIKqAAitqsuYiQIBAPwIKLCtCIL6AAit+xiYkoMCyAwQIZBFQYGVJ2pwECBDoEFBgWQkC8QUUWPEzNiEBBZYdIEAgi4ACK0vS5iRAgIACyw4QSCegwEoXuYEJOAPLDhAgEFZAgRU2WoMRIECgu4A7sGwIgfgCCqz4GZuQQKeAM7DsBAECUQUUWFGTNRcBAgT6EVBgWREC8QUUWPEzNiEBBZYdIEAgi4ACK0vS5iRAgECHgALLShCIL6DAip+xCQkosOwAAQJZBBRYWZI2JwECBBRYdoBAOgEFVrrIDUzAGVh2gACBsAIKrLDRGowAAQLdBdyBZUMIxBdQYMXP2IQEOgWcgWUnCBCIKqDAipqsuQgQINCPgALLihCIL6DAip+xCQkosOwAAQJZBBRYWZI2JwECBDoEFFhWgkB8AQVW/IxNSECBZQcIEMgioMDKkrQ5CRAgoMCyAwTSCSiw0kVuYALOwLIDBAiEFVBghY3WYAQIEOgu4A4sG0IgvoACK37GJiTQKeAMLDtBgEBUAQVW1GTNRYAAgX4EFFhWhEB8AQVW/IxNSECBZQcIEMgioMDKkrQ5CRAg0CGgwLISBOILKLDiZ2xCAgosO0CAQBYBBVaWpM1JgAABBZYdIJBOQIGVLnIDE3AGlh0gQCCsgAIrbLQGI0CAQHcBd2DZEALxBRRY8TM2IYFOAWdg2QkCBKIKhCywlixZUh566KFy2223lWeffbYsXry4jB49ukyYMKGcdtppZeTIkWvkOW/evHL88ceXBQsWrDPrX/ziF+Wwww5b+e+XL19e7r333jJr1qwyf/78cvTRR5epU6c23zVs2LA1PueOO+4ol156abn77rvL/vvvH3WnzEWAQEsEFFgtCcplEhiEgAJrEHjeSqClAgqslgbnsgkQ6FcgXIH1r//6r+Wcc84pf/3Xf1223377cuCBB5YRI0Y0xdRrr71WDjjggHL99deXr3zlK6vhPPzww2X8+PFdwToLrFpEnXHGGeWUU04pRx55ZLnrrrvK888/X2pRtWrRVT900aJFZcqUKc33X3zxxWX48OH9huMFBAgQ2JQCCqxNqeuzCQwNAQXW0MjBVRDopYACq5favosAgV4KhCqw6h1RtRy67LLLmrKo3u3Ud7dVvSvriiuuKJdcckk55phjys0331x22WWXldZXXXVV+cEPftDcuVX/fX9/7777bnM3Vy3JZs+eXXbYYYfyxhtvlJNOOqkcfPDB5fLLLy9bbbVV8zGffPJJueWWW8p1111X5syZU0aNGtXfx/v3BAgQ2OQCCqxNTuwLCGx2AQXWZo/ABRDouYACq+fkvpAAgR4JhCqw6h1WtUBasWJFczfUH/zBH6zG+N577zV3Z/3sZz8rjz32WHPXVP378MMPyw9/+MPy+OOPN48Ers/jfS+//HLzSOIJJ5xQLrroouZzPvjgg3LeeeeVhQsXNndh7bzzzs1/X/9zvUurvvbcc89d6+OFPcrb1xAgQGClgALLMhCIL6DAip+xCQl0Ciiw7AQBAlEFQhVYL7zwQlMg/dEf/VG58sory9Zbb71GbjNmzCg/+tGPyu23315OPvnk5t/Xu6lOPfXUUu/SqsXTbrvt1m/e9Wytww8/fLXP6SuwXn311XLnnXeWXXfdtSnTZs6c2ZRj9Uyu3Xffvd/P9gICBAj0QkCB1Qtl30Fg8woosDavv28nsDkEFFibQ913EiDQC4FQBVZ/YLVMqndL/cVf/MVqxVPf3VRf+tKXyve///1y9dVXl/vuu6/5uHou1ve+973mrqxVD2Z/5ZVXyoknntj8c+GFFzavXdsdWPVw+IkTJ5bp06evLMz6u07/ngABAr0QUGD1Qtl3ENi8Agqszevv2wlsDgEF1uZQ950ECPRCIFWB9c///M/lm9/8ZqmPEtZD3uudWvVv7ty55Ygjjmh+PfD9998v22yzTXN2Vn0ksRZV9ZyrekbW5MmTy5Zbbtm85+23327u2qrnaK3rDKx69lUtrl5//fVy4403lp122qkXmfoOAgQIrJeAAmu9mLyIQKsFFFitjs/FExiQgAJrQGzeRIBACwTSFFj18cALLrig/PjHPy7Tpk1rDnPvK6NquXTWWWeVPffcszlo/etf/3rZYostSj0U/v7772/et2zZsuaura9+9asrY13XrxDWc7TqQe61GJs0aVK56aabylFHHdWCdXCJBAhkElBgZUrbrFkFFFhZkzd3ZgEFVub0zU4gtkCKAquWV/WXCes/9ZHAWlh99rOfbZL9+OOPm7ur6qHv9VcI6x1aqz4q2PcLgmeccUb51re+Va699tqy7bbbNu+tBVctq2bNmlXmz59fjj766KYcO/DAA5u7vOqB8fUcrvr5I0aMKI8++mjzS4jPPPNMGTt2bPPaMWPGONQ99v/GTEdgyAoosIZsNC6MwEYTUGBtNEofRKA1Agqs1kTlQgkQ2ECB8AXWO++805x7Ve+8+sY3vtHcYVXvtNqQv77zruodW/Wuq7333rvftz/00EPl/PPPbw5zr3dj1V89PP7448u4ceOaXyN88MEHywMPPNAc7F5LNX8ECBDotYACq9fivo9A7wUUWL03940ENreAAmtzJ+D7CRDYVAKhC6x6hlX9VcJaFNXSqN4JNZBfAfzd737XHMD+5ptvljlz5pRRo0Z1zWPRokVlypQpZb/99mseVVy6dGk5++yzSy3Tbr755ubcrPrLh6eddlrZbrvtmlKtnrO1oX/1Vxf9ESBAYKACF/ztvgN9q/cRINASgZlfe3m1K93i8fNacuUukwCBgQp8fORVA32r9xEgQGClwEEHHTTkNMIWWL/85S/Lt7/97fLSSy81j/Jdeuml6yyJ6mOEixcvbv59Pfuq8++tt94qJ510Uqn/t78Cq++Rw1pK9b22Fmn1/fWg+BkzZpThw4eX+rpabj3yyCPrfVdX53UpsIbc/55cEIFWCSiwWhWXiyUwIAEF1oDYvIlAqwUUWK2Oz8UTGDICCqweRFGLoaeeeqr82Z/9WXPHUy2u6vlV9Qyqtf31lUu1wLrnnnvKvvuueUfCvHnzmsf/vvCFLzSP/H3mM59Z5yQLFy4sp5xySjn22GObu7/qeVp9jyAed9xxzeOMfX+1zLrvvvv6LcV6wOYrCBBIKOARwoShGzmdgEcI00VuYALFI4SWgACBqALh7sB6+umny+TJk5s7qmbPnl0mTpy41ruq+gKtB7zXx/t++tOfNr8WePrpp692qHo9qP3yyy9viqf6z8UXX9zcQbW2vxUrVpSZM2c2h7XXXyzca6+9mpdtqjuwoi6luQgQ6I2AAqs3zr6FwOYUUGBtTn3fTWDzCCiwNo+7byVAYNMLhCqw6iN+Z555ZnniiSfKDTfcsMYvCq6Ls++A9U9/+tPNeVRf//rXm9Krnl1VS63p06eXL37xi83dV/vss886U6l3atXCrN55tWoR1leSre0MrB133HG1Xzbc9JH7BgIECPyHgALLJhCIL6DAip+xCQl0Ciiw7AQBAlEFQhVYd9xxR/P43vr81Tuk6sHs9a/eZVULr2nTpjV3bo0ePbrsvPPOZcGCBc3dUwcccEC5/vrry1e+8pV1fnQtu2rRVd/Td1D7qi/uuzPs0EMPLcccc0x5+OGHy3PPPVduvfXW5mwsfwQIEOi1gAKr1+K+j0DvBRRYvTf3jQQ2t4ACa3Mn4PsJENhUAmEKrGXLlpWpU6c2vzS4Pn+rFlj19fXsrHoHVX3ssN7BVYurWmRNmDCh+bXAkSNHdv3YuXPnlkmTJpWrr766jB8/fo3X9p3Nddlll5Unn3yyjB07tinMxowZs9oji+tz7V5DgACBjSGgwNoYij6DwNAWUGAN7XxcHYFNIaDA2hSqPpMAgaEgEKbAGgqYroEAAQJtElBgtSkt10pgYAIKrIG5eReBNgsosNqcnmsnQKCbgALLfhAgQCCpgAIrafDGTiWgwEoVt2EJNAIKLItAgEBUAQVW1GTNRYAAgX4EFFhWhEB8AQVW/IxNSKBTQIFlJwgQiCqgwIqarLkIECCgwLIDBNILKLDSrwCAhAIKrIShG5lAEgEFVpKgjUmAAIFOAXdg2QkC8QUUWPEzNiGBTgEFlp0gQCCqgAIrarLmIkCAQD8CCiwrQiC+gAIrfsYmJKDAsgMECGQRUGBlSdqcBAgQ6BBQYFkJAvEFFFjxMzYhAQWWHSBAIIuAAitL0uYkQICAAssOEEgnoMBKF7mBCfgVQjtAgEBYAQVW2GgNRoAAge4C7sCyIQTiCyiw4mdsQgKdAs7AshMECEQVUGBFTdZcBAgQ6EdAgWVFCMQXUGDFz9iEBBRYdoAAgSwCCqwsSZuTAAECHQIKLCtBIL6AAit+xiYkoMCyAwQIZBFQYGVJ2pwECBBQYNkBAukEFFjpIjcwAWdg2QECBMIKKLDCRmswAgQIdBdwB5YNIRBfQIEVP2MTEugUcAaWnSBAIKqAAitqsuYiQIBAPwIKLCtCIL6AAit+xiYkoMCyAwQIZBFQYGVJ2pwECBDoEFBgWQkC8QUUWPEzNiEBBZYdIEAgi4ACK0vS5iRAgIACyw4QSCegwEoXuYEJOAPLDhAgEFZAgRU2WoMRIECgu4A7sGwIgfgCCqz4GZuQQKeAM7DsBAECUQUUWFGTNRcBAgT6EVBgWREC8QUUWPEzNiEBBZYdIEAgi4ACK0vS5iRAgECHgALLShCIL6DAip+xCQkosOwAAQJZBBRYWZI2JwECBBRYdoBAOgEFVrrIDUzAGVh2gACBsAIKrLDRGowAAQLdBdyBZUMIxBdQYMXP2IQEOgWcgWUnCBCI2WQnnQAAGcJJREFUKqDAipqsuQgQINCPgALLihCIL6DAip+xCQkosOwAAQJZBBRYWZI2JwECBDoEFFhWgkB8AQVW/IxNSECBZQcIEMgioMDKkrQ5CRAgoMCyAwTSCSiw0kVuYALOwLIDBAiEFVBghY3WYAQIEOgu4A4sG0IgvoACK37GJiTQKeAMLDtBgEBUAQVW1GTNRYAAgX4EFFhWhEB8AQVW/IxNSECBZQcIEMgioMDKkrQ5CRAg0CGgwLISBOILKLDiZ2xCAgosO0CAQBYBBVaWpM1JgAABBZYdIJBOQIGVLnIDE3AGlh0gQCCsgAIrbLQGI0CAQHcBd2DZEALxBRRY8TM2IYFOAWdg2QkCBKIKKLCiJmsuAgQI9COgwLIiBOILKLDiZ2xCAgosO0CAQBaB/6+9uwm5quzCALzEKKIsIoyopAaJDaISwkEFIaI4iIQskzIdmFlggoPAFAmJIgzMUAeVk8p+DLMfcpJGZFQUDcqBVE4sooFGQSCRKH3sTUpt85w+f/e71vXCN/jynPfd67rX6OY5z1FgVUnanAQIEOgIKLCsBIH8Agqs/BmbkIACyw4QIFBFQIFVJWlzEiBAQIFlBwiUE1BglYvcwATcgWUHCBBIK6DAShutwQgQIDBYwAksG0Igv4ACK3/GJiTQFXAHlp0gQCCrgAIra7LmIkCAwBABBZYVIZBfQIGVP2MTElBg2QECBKoIKLCqJG1OAgQIdAQUWFaCQH4BBVb+jE1IQIFlBwgQqCKgwKqStDkJECCgwLIDBMoJKLDKRW5gAu7AsgMECKQVUGCljdZgBAgQGCzgBJYNIZBfQIGVP2MTEugKuAPLThAgkFVAgZU1WXMRIEBgiIACy4oQyC+gwMqfsQkJKLDsAAECVQQUWFWSNicBAgQ6AgosK0Egv4ACK3/GJiSgwLIDBAhUEVBgVUnanAQIEFBg2QEC5QQUWOUiNzABd2DZAQIE0goosNJGazACBAgMFnACy4YQyC+gwMqfsQkJdAXcgWUnCBDIKqDAypqsuQgQIDBEQIFlRQjkF1Bg5c/YhAQUWHaAAIEqAgqsKkmbkwABAh0BBZaVIJBfQIGVP2MTElBg2QECBKoIKLCqJG1OAgQIKLDsAIFyAgqscpEbmIA7sOwAAQJpBRRYaaM1GAECBAYLOIFlQwjkF1Bg5c/YhAS6Au7AshMECGQVUGBlTdZcBAgQGCKgwLIiBPILKLDyZ2xCAgosO0CAQBUBBVaVpM1JgACBjoACy0oQyC+gwMqfsQkJKLDsAAECVQQUWFWSNicBAgQUWHaAQDkBBVa5yA1MwB1YdoAAgbQCCqy00RqMAAECgwWcwLIhBPILKLDyZ2xCAl0Bd2DZCQIEsgoosLImay4CBAgMEVBgWREC+QUUWPkzNiEBBZYdIECgioACq0rS5iRAgEBHQIFlJQjkF1Bg5c/YhAQUWHaAAIEqAgqsKkmbkwABAgosO0CgnIACq1zkBibgDiw7QIBAWgEFVtpoDUaAAIHBAk5g2RAC+QUUWPkzNiGBroA7sOwEAQJZBRRYWZM1FwECBIYIKLCsCIH8Agqs/BmbkIACyw4QIFBFQIFVJWlzEiBAoCOgwLISBPILKLDyZ2xCAgosO0CAQBUBBVaVpM1JgAABBZYdIFBOQIFVLnIDE3AHlh0gQCCtgAIrbbQGI0CAwGABJ7BsCIH8Agqs/BmbkEBXwB1YdoIAgawCCqysyZqLAAECQwQUWFaEQH4BBVb+jE1IQIFlBwgQqCKgwKqStDkJECDQEVBgWQkC+QUUWPkzNiEBBZYdIECgioACq0rS5iRAgIACyw4QKCegwCoXuYEJuAPLDhAgkFZAgZU2WoMRIEBgsIATWDaEQH4BBVb+jE1IoCvgDiw7QYBAVgEFVtZkzUWAAIEhAgosK0Igv4ACK3/GJiSgwLIDBAhUEVBgVUnanAQIEOgIKLCsBIH8Agqs/BmbkIACyw4QIFBFQIFVJWlzEiBAQIFlBwiUE1BglYvcwATcgWUHCBBIK6DAShutwQgQIDBYwAksG0Igv4ACK3/GJiTQFXAHlp0gQCCrgAIra7LmIkCAwBABBZYVIZBfQIGVP2MTElBg2QECBKoIKLCqJG1OAgQIdAQUWFaCQH4BBVb+jE1IQIFlBwgQqCKgwKqStDkJECCgwLIDBMoJKLDKRW5gAu7AsgMECKQVUGCljdZgBAgQGCzgBJYNIZBfQIGVP2MTEugKuAPLThAgkFVAgZU1WXMRIEBgiIACy4oQyC+gwMqfsQkJKLDsAAECVQQUWFWSNicBAgQ6AgosK0Egv4ACK3/GJiSgwLIDBAhUEVBgVUnanAQIEFBg2QEC5QQUWOUiNzABd2DZAQIE0goosNJGazACBAgMFnACy4YQyC+gwMqfsQkJdAXcgWUnCBDIKqDAypqsuQgQIDBEQIFlRQjkF1Bg5c/YhAQUWHaAAIEqAgqsKkmbkwABAh0BBZaVIJBfQIGVP2MTElBg2QECBKoIKLCqJG1OAgQIKLDsAIFyAgqscpEbmIA7sOwAAQJpBRRYaaM1GAECBAYLOIFlQwjkF1Bg5c/YhAS6Au7AshMECGQVUGBlTdZcBAgQGCKgwLIiBPILKLDyZ2xCAgosO0CAQBUBBVaVpM1JgACBjoACy0oQyC+gwMqfsQkJKLDsAAECVQQUWFWSNicBAgQUWHaAQDkBBVa5yA1MwB1YdoAAgbQCCqy00RqMAAECgwWcwLIhBPILKLDyZ2xCAl0Bd2DZCQIEsgoosLImay4CBAgMEVBgWREC+QUUWPkzNiEBBZYdIECgioACq0rS5iRAgEBHQIFlJQjkF1Bg5c/YhAQUWHaAAIEqAgqsKkmbkwABAgosO0CgnIACq1zkBibgDiw7QIBAWgEFVtpoDUaAAIHBAk5g2RAC+QUUWPkzNiGBroA7sOwEAQJZBRRYWZM1FwECBIYIKLCsCIH8Agqs/BmbkIACyw4QIFBFQIFVJWlzEiBAoCOgwLISBPILKLDyZ2xCAgosO0CAQBUBBVaVpM1JgAABBZYdIFBOQIFVLnIDE3AHlh0gQCCtgAIrbbQGI0CAwGABJ7BsCIH8Agqs/BmbkEBXwB1YdoIAgawCCqysyZqLAAECQwQUWFaEQH4BBVb+jE1IQIFlBwgQqCKgwKqStDkJECDQEVBgWQkC+QUUWPkzNiEBBZYdIECgioACq0rS5iRAgIACyw4QKCegwCoXuYEJuAPLDhAgkFZAgZU2WoMRIEBgsIATWDaEQH4BBVb+jE1IoCvgDiw7QYBAVgEFVtZkzUWAAIEhAgosK0Igv4ACK3/GJiSgwLIDBAhUEVBgVUnanAQIEOgIKLCsBIH8Agqs/BmbkIACyw4QIFBFQIFVJWlzEiBAQIFlBwiUE1BglYvcwATcgWUHCBBIK6DAShutwQgQIDBYwAksG0Igv4ACK3/GJiTQFXAHlp0gQCCrgAIra7LmIkCAwBABBZYVIZBfQIGVP2MTElBg2QECBKoIKLCqJG1OAgQIdAQUWFaCQH4BBVb+jE1IQIFlBwgQqCKgwKqStDkJECCgwLIDBMoJKLDKRW5gAu7AsgMECKQVUGCljdZgBAgQGCzgBJYNIZBfQIGVP2MTEugKuAPLThAgkFVAgZU1WXMRIEBgiIACy4oQyC+gwMqfsQkJKLDsAAECVQQUWFWSNicBAgQ6AgosK0Egv4ACK3/GJiSgwLIDBAhUEVBgVUnanAQIEFBg2QEC5QQUWOUiNzABd2DZAQIE0goosNJGazACBAgMFnACy4YQyC+gwMqfsQkJdAXcgWUnCBDIKqDAypqsuQgQIDBEQIFlRQjkF1Bg5c/YhAQUWHaAAIEqAgqsKkmbkwABAh0BBZaVIJBfQIGVP2MTElBg2QECBKoIKLCqJG1OAgQIKLDsAIFyAgqscpEbmIA7sOwAAQJpBRRYaaM1GAECBAYLOIFlQwjkF1Bg5c/YhAS6Au7AshMECGQVUGBlTdZcBAgQGCKgwLIiBPILKLDyZ2xCAgosO0CAQBUBBVaVpM1JgACBjoACy0oQyC+gwMqfsQkJKLDsAAECVQQUWFWSNicBAgQUWHaAQDkBBVa5yA1MwB1YdoAAgbQCCqy00RqMAAECgwWcwLIhBPILKLDyZ2xCAl0Bd2DZCQIEsgoosLImay4CBAgMEVBgWREC+QUUWPkzNiEBBZYdIECgioACq0rS5iRAgEBHQIFlJQjkF1Bg5c/YhAQUWHaAAIEqAgqsKkmbkwABAgosO0CgnIACq1zkBibgDiw7QIBAWgEFVtpoDUaAAIHBAk5g2RAC+QUUWPkzNiGBroA7sOwEAQJZBRRYWZM1FwECBIYIKLCsCIH8Agqs/BmbkIACyw4QIFBFQIFVJWlzEiBAoCOgwLISBPILKLDyZ2xCAgosO0CAQBUBBVaVpM1JgAABBZYdIFBOQIFVLnIDE3AHlh0gQCCtgAIrbbQGI0CAwGABJ7BsCIH8Agqs/BmbkEBXwB1YdoIAgawCCqysyZqLAAECQwQUWFaEQH4BBVb+jE1IQIFlBwgQqCKgwKqStDkJECDQEVBgWQkC+QUUWPkzNiEBBZYdIECgioACq0rS5iRAgIACyw4QKCegwCoXuYEJuAPLDhAgkFZAgZU2WoMRIEBgsIATWDaEQH4BBVb+jE1IoCvgDiw7QYBAVgEFVtZkzUWAAIEhAgosK0Igv4ACK3/GJiSgwLIDBAhUEVBgVUnanAQIEOgIKLCsBIH8Agqs/BmbkIACyw4QIFBFQIFVJWlzEiBAQIFlBwiUE1BglYvcwATcgWUHCBBIK6DAShutwQgQIDBYwAksG0Igv4ACK3/GJiTQFXAHlp0gQCCrgAIra7LmIkCAwBABBZYVIZBfQIGVP2MTElBg2QECBKoIKLCqJG1OAgQIdAQUWFaCQH4BBVb+jE1IQIFlBwgQqCKgwKqStDkJECCgwLIDBMoJKLDKRW5gAu7AsgMECKQVUGD9Ldo9e/bE2rVrY+vWrfHtt9/GxIkTY9asWTF//vwYO3bsUUtw8ODB2Lx5c6xZsyZ27doV06dPj6VLl7bvGzVq1FGvf+WVV+KJJ56I119/Pa677rq0S2UwAgRGhoATWCMjJ09J4EQEFFgnoue9BEamgDuwRmZunpoAgeECCqy/jL766qt48MEH4/PPP48JEybEuHHjYvfu3fH999/HtGnTYt26dTF+/Ph/iDZF1AMPPBBz5syJqVOnxmuvvRZffPFFNEXVzTff/I/X7t27NxYsWBDXX399PPbYYzF69Ojh6XgFAQIETqGAAusU4vrVBHoioMDqSRAeg8BpFFBgnUZsf4oAgdMqoMCKiH379sXChQtj+/bt8cwzz8S8efPirLPOiv3798fTTz8dK1eujEWLFsWqVavi3HPPbQP69ddf25NZY8aMaU9tXXDBBfHjjz/GPffcEzfeeGM89dRTcfbZZ7ev/fPPP2PDhg2xfv362LRpU1uQ+SFAgMCZFlBgnekE/H0Cp15AgXXqjf0FAn0TUGD1LRHPQ4DAyRJQYEXEli1bYubMmbF48eK2pDrnnHOO+P7222/x8MMPx7Zt2+Ltt9+OSZMmtf/2zTfftB8vvOuuu2LFihXtf/v9999jyZIl0XwUsTmFdfHFF7f/vfn/zSmt5rXN3/i3jxeerED9HgIECPxXAQXWf5XyOgIjV0CBNXKz8+QEjldAgXW8ct5HgEDfBcoXWAcOHGjvrWpOXr3//vvtRwG7Py+99FJ7Kmv16tVtQdX8fPLJJ3HLLbfExo0b49577/1HgfXdd9/Fq6++GpdeemkcOnSoLcWaAuzll1+Oyy+/vO874fkIECgioMAqErQxSwsosErHb/iiAgqsosEbm0ABgfIFVvNRwPvuuy9++OGHeOONN+Kaa645KvbDZVXzMcOm6Go+Rthc8n733Xe3/3v00Uf/UWD9/QTWzp07Y/bs2bF8+fIjRVeBvTIiAQIjQECBNQJC8ogETlBAgXWCgN5OYAQKKLBGYGgemQCB/yRQvsBqLmlv7q1qfppTU1deeeVRcIfLquZE1eGPBv78889t8XXJJZcc8w6s5u6rprhqyrHnnnsuLrroov8UihcRIEDgdAgosE6Hsr9B4MwKKLDOrL+/TuBMCCiwzoS6v0mAwOkQKF9g/Vs51YU/1muO9S2Emzdvbi9y37FjR8ydOzeef/759psM/RAgQKBPAgqsPqXhWQicGgEF1qlx9VsJ9FlAgdXndDwbAQInIqDA+uujgH8/XfVfC6yDBw9GU1atWbMmdu3aFdOnT49ly5bFDTfcEIcvf28+bth87LC5GH7r1q3ttxp+/PHHMWXKlPa1kydPdqn7iWyw9xIgcNwCCqzjpvNGAiNGQIE1YqLyoAROmoAC66RR+kUECPRMQIF1AgXWoCzfeeedeOSRR9qPJTansZoL4u+888647bbb2m8jbL7R8K233movdp8xY8ZxrUXze/0QIECAAAECBAgQIECAAAECBE6mwJdffnkyf91J+V3lC6yffvrpyOXqzf1Wl1122VGwhz9CeMUVV7SF07C7rPbu3RsLFiyIa6+9NlauXBl//PFHLFq0KH755Zd44YUX2nuzmsvj58+fH+eff36sX78+xowZ838HqsD6v8m8gQABAgQIECBAgAABAgQIEBgioMDq4Yoc77cQHmuU5uL2DRs2tKXUpk2bYsKECXH4ovhbb701Hn/88Rg9enQ0r2vKrffeey+au7SuvvrqHup4JAIECBAgQIAAAQIECBAgQIDAmRcofwLrwIEDsXTp0vaequZjflOnTj0qleYbBB988MFYvXp1LFmyZGBqe/bsiTlz5sQdd9zRvnbUqFFx+ATXzJkzY8WKFUfe35RZb7755pGi68yvgycgQIAAAQIECBAgQIAAAQIECPRPoHyB1USyZcuWaMqlxYsXx6pVq9oL1w//HL6Mfdu2be29VZMmTTpmiocOHWrf31zWvnHjxrjqqqva1zqB1b/F90QECBAgQIAAAQIECBAgQIDAyBFQYEXEvn37YuHChbF9+/b2JFZzgqopsfbv399+a2DzUb/m35t/a75V8Fg/O3fujNmzZ7cnr+6///4j3y7Y/J5j3YF14YUXxrp16+K8884bOVvjSQkQIECAAAECBAgQIECAAAECp1FAgfUX9meffRYPPfRQfP311+29VePGjYvdu3e3p6emTZvWlkzjx48/ZjTNRe3Lly9v33P4ova/v/ijjz6KefPmxU033RS33357vPvuu/Hpp5/Giy++GM3dWH4IECBAgAABAgQIECBAgAABAgT+XUCB9TeX5v6qtWvXth8BbO6tmjhxYsyaNav9tsCxY8cO3KEdO3bE3Llz49lnn40ZM2Yc9drm0vYPP/wwnnzyyfjggw9iypQpsWzZspg8efKRk1qWlAABAgQIECBAgAABAgQIECBA4GgBBZat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ABBZYdIECAAAECBAgQIECAAAECBAgQ6LWAAqvX8Xg4AgQIECBAgAABAgQIECBAgACB/wFlj2Nr543V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data:image/png;base64,iVBORw0KGgoAAAANSUhEUgAABLAAAALmCAYAAABSJm0fAAAAAXNSR0IArs4c6QAAIABJREFUeF7s3Qm0XWV5N/DnZiSEoQxBCiKoUFApkEIRgRYiArFGqAQCMrokDMpcBTER+SDCR0EhkCCzVSFMMgtVGUSQWWkhrfmQOAClFANChQbI/K296Q3JSe69CbDP2ft9f2etrC6Sc/Z+n9/zdK2uf9/97q4FCxYsCB8CBAgQIECAAAECBAgQIECAAAECNRXoEmDVtDOWRYAAAQIECBAgQIAAAQIECBAgUAoIsAwC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aFWDNnTs3Tj755Hj00UdjypQpscYaaywVd/78+XHPPffEBRdcEHfddVfMmTMntttuuxg7dmyMGjUqBg8evNTfPfXUUzFp0qS47bbb4te//nUMHz48xowZEwcffHAMGzZsid8U67nuuuti4sSJMW3atBg5cmSceOKJ5e+6urqW+H6x5tNOOy2uvvrq2GyzzWo9GBZHgAABAgQIECBAgAABAgQIEKiLQGMCrCIsuvDCC2PcuHGx7bbb9hhgzZs3L6644oo46qij4tVXX41tttkmBg4cGI899lj538Xviz9Dhw5drAfFvx9++OHx8MMPx8YbbxzrrbdeTJ8+PZ5++unYZZddYvLkybHRRhst9psiiDr00ENj//33j5133jmuuuqqeOSRR8q1FYHZop8ZM2bEIYccEptvvnkZwvXv378uM2AdBAgQIECAAAECBAgQIECAAIFaCzQiwCqCp9NPPz3OOOOMEnPXXXftMcC6//77Y7/99ou11147zj///Nhyyy3L3/zud7+Lo48+Ou699964+OKLY5999lnYmBdeeCEOO+ywuPPOO+Occ86Jgw46KAYMGBAzZ86Ms846K0455ZQ48sgj48wzz4whQ4aUv3v55ZfLnVkrr7xyuWtrlVVWiWeffTb23Xff2Gqrrcq1Dho0qPzuggUL4tJLLy3Xc80115QBmQ8BAgQIECBAgAABAgQIECBAgMCyCdQ6wCp2Xd19990xfvz4+MUvfhFrrbVWvP766z3uwJo1a1accMIJcd5558X1118fe+yxx2IKU6dOLYOrTTbZJC677LJYbbXVyn+/4YYbYvTo0WXAVYRUiz5i+Morr5S7ue6444646aabYuutty5/88QTT5SPF+61115x0kknlX9XrO24446L4lHERR9xLP672KVVfLe4x9IeL1y2dvkWAQIECBAgQIAAAQIECBAgQCA/gVoHWMVuqu23377c5fTFL34xdtttt/J/FrurlnYGVvG4X7EDqtj5VPz7Ouuss1hHX3vttTjmmGPKM65++MMflruzZs+eXZ5bVey8uv3228tHAVs/3//+98tdWWeffXYZUBWf7rUVjysWO74WDbCefPLJuPLKK8t1Fo80FqFYEYBdfvnlse666+Y3ZSomQIAAAQIECBAgQIAAAQIECLwDgVoHWMWuqx//+MdlePS+972vPFh977337jHAeuihh8rzqorvnHvuubHiiisuQTNhwoT4+te/Xp6TVQRPxaOABxxwQDzzzDNx7bXXlruzWj/dYVXxmGERdBWPEXavpbjXV7/61cUCrEV3YHXv+ip2kXUHXe+gX35KgAABAgQIECBAgAABAgQIEMhOoNYBVms3+gqwbrnllth9993LXVKLnkG16HWKnVnF43ynnnpq+ehf966t4jvFrqn1119/iSFY2n1ffPHFMvgqHmvs6Qys4uyrIrgqwrGLLrpo4SOL2U2ZggkQIECAAAECBAgQIECAAAEC70AgqQCrNZxamkvrd/oKxYpr9PSdnt5CeN1115UHuRcHxh944IHlofHFzjAfAgQIECBAgAABAgQIECBAgACB5RcQYPXxWGJvAVZxyHwRVk2cODGmTZsWI0eOjHHjxsUWW2wR3Ye/F48bFo8dFgfDF2dvFW81/PnPfx477bRT+d0RI0Y41H3559YvCBAgQIAAAQIECBAgQIAAgYwEBFjvIMDqbU5uvvnmOP7448vHEovdWMUB8XvuuWeMGjWqfBth8UbDG2+8sTzYvXjs8e18Hn300bfzM78hQIAAAQIECBAgQIAAAQIECPQoULz0rm6fpAKs4k1/xaN6xaHqxWHt/fv3X8K7+xHC008/vfzec889t/Bw9aW9ubC4QPcjhO9973vLwGm11VbrtY8zZsyIQw45JDbddNM45ZRTYtasWXHkkUfGSy+9FJdcckl5blZxePzBBx8cK620Upx//vnlmxaX9yPAWl4x3ydAgAABAgQIECBAgAABAgT6EhBg9SXUx7/3dV5VO99C2NNSi4PbL7300jKUuuaaa2LjjTdeeFD8DjvssDBYK75XhFu33nprFGdpbbjhhu9Qx88JECBAgAABAgQIECBAgAABAmkKJLUDq/uNgoMGDYql7aZ69dVX44gjjog777wzfvjDH0aRKM6ePTtOPPHE8pyq4jG/nXfeeYlOF28QPPzww+Pss88u33DY2+epp54q33K4xx57lN/t6upauINr9OjR5ZsPuz/FLrHrr79+YdCV5oipigABAgQIECBAgAABAgQIECDwzgSSCrCKR/VOOOGEOO+888pgqAiRFv1MnTo19tlnn9hkk03isssuW/go4A033BBFuHT00UfHmWeeWR643v3pPoy9eDyxOLdq66237lF83rx55e+Lw9qvuOKK2GCDDcrvdgdrdmC9s2H1awIECBAgQIAAAQIECBAgQCBPgaQCrKKF999/f3mm1dprrx2TJk0qD1AvdkH97ne/KwOq7nCp+E7354UXXojDDjus3JlV7MQqdlAVIdbMmTPLtwYWj/oV/178W/FWwZ4+3QFZsfNq7NixC98uWFynpzOwVl111Zg8eXIMHTo0zwlUNQECBAgQIECAAAECBAgQIECgD4HkAqy5c+fGhRdeGOPGjYvikcFtttkmBg4cGI899lj538XfF39aA6MHH3wwvvCFL8Tjjz9enlu13nrrxfTp08vdU8XB8EXItNFGG/XIWez+Gj9+fPmb7oPaF/3yPffcEwcddFBsu+22sdtuu8Utt9wSDzzwQHzve9+LYmeWDwECBAgQIECAAAECBAgQIECAwNIFkguwijLnz58fRWB0wQUXxF133RVz5syJ7bbbrtwVNWrUqMUeEVyUpTi/qti1VezSKg6MHz58eIwZM6Z8W+CwYcN6naF77703DjzwwDj33HNj9913X+K7xaHtd999dxRvPyzWtNNOO5VB2ogRIxbu1DKkBAgQIECAAAECBAgQIECAAAECSwo0KsDSQAI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AEBVqPaZbE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AEBVqPaZbE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IGkAqz7778/tt9++2VqwGGHHRbnnHNODBkypPz+1KlTY88994zp06f3+Pv77rsvtttuu4X/Pnfu3Ljuuuti4sSJMW3atBg5cmSceOKJMXz48Ojq6lriOlOmTInTTjstrr766thss82WaZ2+RIAAAQIECBAgQIAAAQIECBDIXSDbAOuEE06ICRMmxKBBg8oZuOWWW2L33XfvdR5aA6wiiDr00ENj//33j5133jmuuuqqeOSRR6IIqhYNuoqLzpgxIw455JDYfPPN4+STT47+/fvnPnvqJ0CAAAECBAgQIECAAAECBAgsk0BSAVZfFd9zzz1x0EEHxRZbbBEXXXRRvOc971n4k2I31j/8wz/EzTffHLvttltfl4qXX345Dj744Fh55ZVj0qRJscoqq8Szzz4b++67b2y11VZxxhlnLAzHFixYEJdeemmcf/75cc0118TGG2/c5/V9gQABAgQIECBAgAABAgQIECBA4E2BbAKs4tHAAw44IJ5//vnysb8iZOr+vPHGG/GlL30p7rjjjvLfluXxvieeeCLGjBkTe+21V5x00knlpV5//fU47rjj4qmnnip3Ya2xxhrl3xf/XezSKr579NFHL/XxQgNJgAABAgQIECBAgAABAgQIECCwdIEsAqwiWCoeGZw8eXJcfPHFMXbs2MVCpGI3VRFuzZw5swye1llnnT7npfu8rSuuuCL222+/xQKsJ598Mq688spYe+21Y968eXHmmWeW4djll18e6667bp/X9gUCBAgQIECAAAECBAgQIECAAIG3BLIIsG6//fbygPbikPXi0cHVVlttsRno3k310Y9+NI499tg499xz4/rrry+/U5yLdcwxx5S7shY9mP3Xv/517L333uWfr371q4sFWIvuwCoOh99nn31i/PjxC4MuA0iAAAECBAgQIECAAAECBAgQILDsAskHWN1nVd15553l44G77LLLEjr33ntv7LDDDuXbA1977bVYccUVY9iwYfH0009HEVQV51wVZ2QV52cNGDCg/P2LL75Y7tpaa621ejwDqzj7qgiunnnmmaUGZ8veJt8kQIAAAQIECBAgQIAAAQIECOQrkHyAdcMNN8To0aPjc5/7XPkI4dChQ5fodrEr6/DDD4/111+/PGj9k5/8ZPTr1y/mzp0bxe+Lxw9nz54dxeOCH//4xxf+vqe3EHafsVUEYwceeGD52OLSgrN8x07lBAgQIECAAAECBAgQIECAAIFlF0g6wFp099WNN94YO+200xIy8+fPL3dXXXXVVeVbCD/72c8u9qhg9xsEDz300CVCsCLgKsKqiRMnxrRp08pHFMeNG1e+5fCVV16Jo446KoYMGVJef/DgwXHbbbfFWWedFT//+c/LtRTfHTFihEPdl31efZMAAQIECBAgQIAAAQIECBDIUCDpAKs4aL3YTfWJT3wiLrvssiXOvlrWfnefd1U8Pljsutpwww37/OnNN98cxx9/fHmYe/HGw+5zuEaNGlW+jfCmm26KIlQrDnYvztnyIUCAAAECBAgQIECAAAECBAgQWLpAsgFW8fa/U045JSZMmBBnn312HHfccW97Bv74xz+WB7A///zzcc0118TGG2/c67VmzJgRhxxySGy66ablGmbNmhVHHnlkvPTSS3HJJZeU52Z17w5baaWVyscWi3O2lvfz6KOPLu9PfJ8AAQKLCTz3ygoY6urNAAAgAElEQVRx9+9XjydeWClmzetHhwCBhgsM7j8/Nhn2PzHi/S/FOqu80fBqLJ8AAQIECBDolMCWW27ZqVv3eN9kA6zuQ9Z/+9vflo/5FW8R7OlTPEb46quvliFScfZV6+eFF16IfffdN4r/2VeA1f3IYRFKdX+3OAy++H1xUHwRqPXv3z+K7xXh1q233rrMu7pa1yXAqt3/PlkQgUYJFOHV+Q+vH3PmdzVq3RZLgEDfAgP7LYgjPvq0EKtvKt8gQIAAAQIEliIgwGrjWBThzqc//enYbrvt4tJLL41VV111qXfvDpeKAOvaa6+NTTbZZInvTZ06Nfbcc8/44Ac/WD7yt+aaa/ZYyVNPPRX7779/7LHHHuWur66urvJNhnvvvXd5mPxJJ5208LdFmHX99df3GYq1kc2tCBDISGDCTbPiZ9PmZlSxUgnkJbDjhwfESX8/OK+iVUuAAAECBAgkK5DsDqwpU6aUQdLJJ59c/imCpKV9Zs6cWT7e993vfrd8W+DYsWMX+25xUPsZZ5xRBk/Fn+JaxQ6qpX2KxxbPPPPM8rD24o2FG2ywQfm1qnZgJTuVCiNAoC0Co775Wrw+e0Fb7uUmBAi0X2DIoK649csrtv/G7kiAAAECBAgQqEAgyQCr+/G84hG9Ikgqzq/q7dN9wPrqq69enkdVHPxePEpYnF1VhFrjx4+PD3/4w+Xuq4022qjHSxU7tfbZZ59y59WiQVh3SLa0M7CKnWGTJ0+OoUOHVtBelyRAgEDPAjudPhMPAQKJC9w1zv99kXiLlUeAAAECBLIRSDLAev3118sQ6aKLLor77ruvfIywt0+xy+rCCy+McePGlWdhDR8+PNZYY42YPn16uXtq8803jwsuuCA+9rGP9XiZIuwqgq7iN90HtS/65XvuuScOOuig2HbbbWO33XaLW265JR544IH43ve+V56N5UOAAIF2Cwiw2i3ufgTaLyDAar+5OxIgQIAAAQLVCCQZYBVv+DvggAPiySef7PMA927WYtdWsYNq0qRJceedd5bBVRFkjRkzJg4++OAYNmxYrx24995748ADD4xzzz03dt999yW+W1z/7rvvjtNPPz3uuuuu2GmnncrAbMSIET0+3lhNy12VAAECbwoIsEwCgfQFBFjp91iFBAgQIEAgF4EkA6xcmqdOAgQIvBMBAdY70fNbAs0QEGA1o09WSYAAAQIECPQtIMDq28g3CBAgkKSAACvJtiqKwGICAiwDQYAAAQIECKQiIMBKpZPqIECAwHIKCLCWE8zXCTRQQIDVwKZZMgECBAgQILBUAQGWwSBAgECmAgKsTBuv7KwEBFhZtVuxBAgQIEAgaQEBVtLtVRwBAgR6FhBgmQ4C6QsIsNLvsQoJECBAgEAuAgKsXDqtTgIECLQICLDqOxJf/tTg+OTmA5Z5gT96fG5887ZZC78/Ya8VYtuN+vf6+0V/s+Kgrjh25KDY9i/6x5BBXTFrTsQvfz8vJv1kVrzw6oJlXocv1k9AgFW/nlgRAQIECBAg8PYEBFhvz82vCBAg0HgBAVZ9W3j0roNi57/sPcDq19UVgwdGzJkbcfl9s+PKB+YsLOisfVeIv9pg2QOsIjDbdbMB8cf/WRD/7z/nxUZr94+1V+2KR5+aF1+56o36QllZnwICrD6JfIEAAQIECBBoiIAAqyGNskwCBAi82wICrHdbtL3XG7/74BjxkQHx7B/nx9d+MCuefWn+wgV859Ahsf6a/eJn0+bGhJve2pm1tBVu/Of94ut7rBArDIw498ez494n5saH1+0XX/v7FWLwgIhv/vOseHD6vPKnB/3NoNhlswHxg4fnxE2/fCswa2/l7rY8AgKs5dHyXQIECBAgQKDOAgKsOnfH2ggQIFChgACrQtyKL90dMK2xclfc+Is5ceFdsxfe8b2r94vT9x4c667WL1ofLVzasnb6yIA4ZuSgePHVBfH5i19f+JVv7bdC/MWf94vzfjw77vj3N0Ot8buvEEMHR5z7k9lx97S5FVfp8u+GgADr3VB0DQIECBAgQKAOAgKsOnTBGggQINABAQFWB9DfpVseO3JwjBo+IGa8siC+cdMbMe0/39p9NXyD/nHipwfHn63YFVc9OCe+e+9b4dY7CbBO+szg+JuNB8Tt/7b4eVvvUkkuU5GAAKsiWJclQIAAAQIE2i4gwGo7uRsSIECgHgICrHr0YXlXUTwaOGHPwbHO6v3i7l/NjdNuXvwRwR0+NCCOGzkoBg7oikvunt3no34LHyEcEHHOj2fFfb+et/ARwhUHFX83O1Yd0hVjRwyMF15ZEKfeOCuefvGtwGx51+/77RUQYLXX290IECBAgACB6gQEWNXZujIBAgRqLSDAqnV7elzcISMGxZ4fHRj/8/qChYHTol/eedMBcfTIQTGgX1c8/9/z4z2r9isPey/eJfjyzAXx01/Nje/dOydem/3W2wW/8unB8YlN3zrE/f3D+kXxKGJxiPukn8yOr+/x5iOJl/1sdtzwC2dfNWlyBFhN6pa1EiBAgAABAr0JCLDMBwECBDIVEGA1r/FFqPR/9hgc71+rXzz0m3kx/tol3xD4ub8dFJ/92MAY0MNLCIvY6tHfz4tTrp+1MMRacVBXHDtyUGz7F/1jyKCumD03Yup/zItv3zE7dt9yQIwaPjAe+e28+NoPvJGwaVMjwGpax6yXAAECBAgQ6ElAgGU2CBAgkKmAAKt5jd9324FxwPaDYt78BXHJ3XPi5keX3A31ma0Gxn7bDSzfIFgcvn7VA3PihVcXxPYb94+DdxwU71ujX8ydH3Hdw3PKRwx7+xS/OW7k4JgzL+Ifb50V//rUm28j9GmOgACrOb2yUgIECBAgQKB3AQGWCSFAgECmAgKsZjW+2CX1zf1WiOLMqn/7j3lx7OXLvxuq+4D3NVfuiunPz4/Dv/PWWwdbNYr7nbrn4PjIe/vHdY/MiT+9viDGfHRgrL5SVyxYEPHUC/PLA+Lvf1KoVedJEmDVuTvWRoAAAQIECCyPgABrebR8lwABAgkJCLCa1czdtxwYh4wYGP37dcXl982OKx94e2dRnfT3g2PHDw8od2WddtOsMgxb2qfYrVUEVsW/3/vEvDh4x+KxxK6Y+sy8GDq4KzZZp195qPtpNy/+FsRmqaa/WgFW+j1WIQECBAgQyEVAgJVLp9VJgACBFgEBVrNGYuIBK8Rfrtc/fj9jfvyfG2bFsy+9vTcBfvlTg+OTmw+IF19dEGf8cOmPBRY7tb4yanAM7P/mmwk//VcDY4v1+8eNv5gTF9715mOHp41ZIf76A/3LQ927/65ZonmsVoCVR59VSYAAAQIEchAQYOXQZTUSIEBgKQICrOaMxU4fGRBH7TqoPGC9t7OrioDrS383KP5saFf88F/mlm8NbP0syw6sb+y1Qmz9wf5x67/OifN+Mju+c+iQGLZKV5z349nluVrFpzsI+9Hjc+Obt81qDmZmKxVgZdZw5RIgQIAAgYQFBFgJN1dpBAgQ6E1AgNWc+Sh2O22zYf/4w58WxDdu6v2RvQs/PyQ2Wnvp52QVbzH8xl6DY701+vV4BtYefz2wPOz9P1+eH6f+704vAVZzZqV1pQKs5vbOygkQIECAAIHFBQRYJoIAAQKZCgiwmtH47jcBrrpiV9z6r3Nj4o973+10+E6D4jN/PTBiwZtvIfz2HbPjtdkLYtjKXXHkLoNj27/oH/PnR1z14JzyEPZFP+uv2S++/pnB5W6rS++eE7f8y5vnbP3jZ1fwCGEzxmWJVQqwGto4yyZAgAABAgSWEBBgGQoCBAhkKiDAakbjx+8+OEZ8ZED898wFceats+KR3/b+1r/i7YEnjx4cW76/f3RFxKy5EfPmL4iB/bvKM60WRMSjv58Xp1w/qwy2Fv0Ujw0Wu6+e/eP8mHDTW0HZp/9qQIzdcdDCQ9xXGBjx4XX7l+doOcS93nMkwKp3f6yOAAECBAgQWHYBAdayW/kmAQIEkhIQYNW/ncVh6id+enCsuXJXPPSbeTH+2jeWadFFiPXZbQfGxz8yINZapSv6dRUhVpRvDfzptLlx1QNzlgiv+rrwnh8dWL6VcPWVumLBgoinXphf7uC6/8neA7W+ruvfqx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VYWoD1+JPPxDe//6P40QP/Fv/z2hvVLsDVCRCoXGClFVeIT277l/HlAz8Zm//F+yq/nxsQIECgUwICrE7Juy8BAgQ6LCDA6nAD3J5AGwRaA6wivNrxkP8br8+a04a7uwUBAu0UGDJ4YPzskq8KsdqJ7l4ECLRVQIDVVm43I0CAQH0EBFj16YWVEKhKoDXAOuBrF8UP7vxFVbdzXQIEOiyw1yf+Oi7/xmEdXoXbEyBAoBoBAVY1rq5KgACB2gsIsGrfIgsk8I4FWgOsNT9+pMcG37GqCxCor0DxOOGLP51c3wVaGQECBN6BgADrHeD5KQECBJosIMBqcvesncCyCbQGWCtsM3bZfuhbBAg0VuCNhy5t7NotnAABAr0JCLDMBwECBDIVEGBl2nhlZyUgwMqq3YolUAoIsAwCAQKpCgiwUu2suggQINCHgADLiBBIX0CAlX6PVUigVUCAZSYIEEhVQICVamfVRYAAAQGWGSCQvYAAK/sRAJChgAArw6YrmUAmAgKsTBqtTAIECLQK2IFlJgikLyDASr/HKiTQKiDAMhMECKQqIMBKtbPqIkCAQB8CAiwjQiB9AQFW+j1WIQEBlhkgQCAXAQFWLp1WJwECBFoEBFhGgkD6AgKs9HusQgICLDNAgEAuAgKsXDqtTgIECAiwzACB7AQEWM1r+eidtopJXzkgVl9laI+Lf+6Fl+Pzp1wWP/vlEz1+50PvXyd+cOYRseF674mlfX/lFVeI876yf3z6b4fHSkMGx2tvzI47H/5VHPetK+M/Z7zcPDgrXijgEULDQIBAqgICrFQ7qy4CBAj0IWAHlhEhkL6AAKt5Pd73kx+Lc4/fL4qAqafPsgRYV5x2WIz++FbR1dW11ADrovGfi/0/tW08/+Kf4uF//10M3/h9sf6frxk//cW0GHXMOc2Ds2IBlhkgQCB5AQFW8i1WIAECBJYuIMAyGQTSFxBgNa/HXz/07+PLB4yMP/3P63H4ad+N2+57fLmLOGLMTnHqF/aIoUMGl79tDby2+vAGMeW0w8t/P+ofr4gb7340tt70A3HFNw6LIYMHLXbfr43dLQ741LYx8crb44If/HS51+IH7RewA6v95u5IgEB7BARY7XF2FwIECNROQIBVu5ZYEIF3XUCA9a6TVn7BM44eE0fu/YmY8dKf+nxMcGmL6X508IPvXSue/q8/xgbrrLlEgLXPrh+Nc4/fv/z74Z/9+sLL/OT8L8dffWiDOOasKXHljx4sQ63vn3porLLSkDj2rClx7R2PVF6/G7xzAQHWOzd0BQIE6imQZIB10UUXxeGHH96j+K677hpTpkyJNdZYY7HvPPXUUzFp0qS47bbb4te//nUMHz48xowZEwcffHAMGzZsievNnTs3rrvuupg4cWJMmzYtRo4cGSeeeGL5u2K7duunuOdpp50WV199dWy22Wb1nAirIkAgGwEBVjatVmjGAgKs5jX/wnEHxed2+5v4f79/brFwaVkr6X508LfPzoiH/+23sd/fbfu2A6ziWn+/45Yx5Z8fiMNO++6yLsH3OiwgwOpwA9yeAIHKBJILsGbPnl2GSOec0/Oz+0sLsB577LEy9Hr44Ydj4403jvXWWy+mT58eTz/9dOyyyy4xefLk2GijjRZrRBFEHXroobH//vvHzjvvHFdddVU88sgjZYbJhmMAACAASURBVDi23XbbLfbdGTNmxCGHHBKbb755nHzyydG/f//KmurCBAgQWBYBAdayKPkOgWYLCLCa17/rzjoyRv3NFvHQ1N/Gjof+3+UqoPvRweJHX7/ghvjLDd9bhmE9PUK44gqD48h/vDxu/tm/LHyEcKUVV4ij/vHyWGPVlWLCF0eXB7rvN/7CMlDzaYaAAKsZfbJKAgSWXyC5AOtPf/pTjB07Np577rm48sorY/311+9T5YUXXojDDjss7rzzzjL4Ouigg2LAgAExc+bMOOuss+KUU06JI488Ms4888wYMmRIeb2XX3653Jm18sorl7u2VllllXj22Wdj3333ja222irOOOOMGDRoUPndBQsWxKWXXhrnn39+XHPNNWVA5kOAAIFOCwiwOt0B9ydQvYAAq3rjd/sOP5r0pRjx1x+Kp//rxRg8cGAMW33l6N+vX7wxe05MffI/YsKlN8cdD/1qidsu+ujg9T/9Zew//qLo3s21tEPfL/v652OfkdssPMR90w+uW76xsDjEvXgTYXFGVvEYYhGEnX/tXe92ma5XoYAAq0JclyZAoKMCyQVYv/nNb2KfffaJD3/4w2VgVARMfX1uuOGGGD16dBx99NFlSDV48JsHXhafV155JY466qi444474qabboqtt966/PsnnniifLxwr732ipNOOqn8u9dffz2OO+64KB5FXPQRxeK/i11axXeLeyzt8cK+1ujfCRAg8G4LCLDebVHXI1A/AQFW/XrS14r+9apTowijevq89MrMOPnCG+OSG3622FcWfXRwrxPOL3dM9RZgFW85PO8r+8en/3Z4rDRkcBmQ3fevT8bxE6+Jw0aPiLGf2SF+8uC/xegvT+pryf69ZgICrJo1xHIIEHjXBJILsB566KHykb9ix9SECRP6fFRv0UcOb7/99vJRwNbP97///XJX1tlnn10GVMXn/vvvj+233z6uuOKK2G+//RYLsJ588sly99faa68d8+bNK0OxIgC7/PLLY911133XmudCBAgQeCcCAqx3oue3BJohIMBqRp8WXeWPJ385Prb5hvHE7/8rTv/OD8vH+9Zda7UY9/lPx35/97FYYdDAePLp52P08ZNi+jN/KH/a+uhg946p3gKsnmR23/GvYvJXDohZs+fE2AnfiZ/98onmIWa+YgFW5gOgfAIJCyQXYHWHTf/0T/8U733ve8tH+e66667ysb3Pfe5zSxzIXjwKeMABB8QzzzwT1157bWyyySZLtLs7rCoeMyweMSweIywOed97773LP1/96lcXC7AW3YE1derUckfY+PHjFwZdCc+T0ggQaJCAAKtBzbJUAm9TQID1NuFq+rNLT/p87PvJj8WsOXPiG5feEt+6/Mflbq0fnHlE+bhf96OD3ctf3gCr2JX1gzOPjG02+2Cce+Xt8dKfZsax++0Sa6+xasxfsCCm/e65OPXim+KH9z5WUyHLKgQEWOaAAIFUBZIKsIqzporzqoo/O+64Y/lmwCK4Ks6zevzxx+Oll16Kj370o+WjhVtuuWXZ0+KQ9uLcquLT05lZ3WFVsaOq+9HAF198sQy+1lprrR7PwCrWUwRXRThWvBlxtdVWS3WO1EWAQAMFBFgNbJolE1hOAQHWcoLV/Ouf2n7zuHD852LNP1spvnPzz+OIM74fS3t08O0GWKd+YY84dt9d4oHHfxM3/PSXUfz3wAH9477HnoxVh64YW33k/fHsH16KA79+cTzy77+ruVa+yxNg5dt7lRNIXSCpAOvVV1+NI444onxU71Of+lScd9558YEPfKDsYbHTqniUr9iRVfxbcah6EUgtLZxqbXpP3+npLYTXXXddeZD7vffeGwceeGBcfPHF5WONPgQIEKiTgACrTt2wFgLVCAiwqnHt1FV33GqT+M7JB8c6w1aL797y8/jZo0/EucfvH6uu9OZLhpblU/zu8NO/t8RXi2sXO7wGDxpYvpnwkM/sEDtsuUl8+wd3xVfOvbb8/o3fOjp23mbTmHzNnXHieW/+nU/9BARY9euJFREg8O4IJBVgFW8TPP7448tdVd/+9rfjQx/60GJK3QeyF48ZFgFW8RbBdxJgzZ07N4qwauLEieVur5EjR8a4ceNiiy22WHj4e/G4YfHYYXEw/G233Va+1fDnP/957LTTTuV3R4wY4VD3d2eWXYUAgeUUEGAtJ5ivE2iggACrWU2b+OX9ynOufv+fL8R+4y9ceMZVdxWtO7DuefSJOPOYvWPoim+9gGjRigf07xdDBg+KefPnx+uz5pRvxp7yzw/Gsd+csgTM9d88Knb92F/GpTfeU/57cZj8e9+zehxz1pS48kcPlt/vfiSxpxCsWdrprlaAlW5vVUYgd4GkAqxlaWbxCGDxRsAvfvGL8a1vfasMu4pzrBZ9PLD1OssScrX+5uabby7DtOKxxGI3VnFA/J577hmjRo0q30ZYvNHwxhtvLHeL7b777suy9CW+8+ijj76t3/kRAQIECoETfrLkmX9kCBBIS+DMXRc/gHu7Iy5Iq8DEqvnSASPja2N3i3nzF8T4ydfFRdffvViF3zhidBzz2V1i7rx5C8/A6o1gWc/A6j4E/rfPzlgYnAmwmjtc95//heYu3soJEKiNQPexS7VZUERkF2C1HshePFrY/RbBItxaZ50lX1vcHWAVh8IXgVNfZ1nNmDEjDjnkkNh0003L87hmzZpVvhWxOIPrkksuKc/NKu5b7ABbaaWVyjO5Vl555eWeCwHWcpP5AQECiwgIsIwDgfQFBFjN6nH3gewbrveeKMKk4jG97gPTP7fb38TJh+4ef77mn8W///bZ+OxXL1hih1ZrtcsSYBX3nHLa4eWbDk/69vVx8Q0/Ky9z67nHeYSwWeOzcLUCrIY2zrIJ1ExAgNWGhsyePTuKP0UwtLRPcS7VDjvsEN1vFHzjjTfe1lsIeyql2JpdPJ5YhFLXXHNNeYh890HxxX0nTJgQ/fv3L7dwF+HWrbfeGsVZWhtuuGEbdNyCAAECbwl4hNA0EEhfwCOEzevxIXvsGKcc/plYfZWhCx/964qIFVcYVB478dIrM+PkC2+MS/43aOqtwmUJsIrHBk/5wmfKMOyAr1208HLFOiYscoj70BUGx9abfiCee+G/HeJe87HyCGHNG2R5BAi8bYGkdmDdcsst5eN4Y8eOjXPPPTdWXHHFJWCKtwEefvjhZZBUvCFwzpw5ceKJJ5bnVBWP+e288849/ubss8+O4447rlfsp556qnxEcY899ii/W/wfGt07uEaPHh0nnXTSwt8Xa7j++usXBl1vu4t+SIAAgbchIMB6G2h+QqBhAgKshjXsf5e78zYfieP22zW23vSDsdKQweX/4/PV196IX077fZwz5Sdxx0O/WqbCliXA6u1CxeOKx+63S6y9xqoxf8GCmPa75+LUi29auCtsmRbhS20XEGC1ndwNCRBok0BSAdavfvWr8nyp4lPsatpss80WY3z++efLcKvYhVWcP1UcpF58brjhhijCpaOPPrp8U2Fx4Hr3p/vg9zvuuKM8t2rrrbfusTXz5s0rf18c1n7FFVfEBhtsUH7XDqw2TbPbECCwXAICrOXi8mUCjRQQYDWybRZN4B0JCLDeEZ8fEyBQY4GkAqzirYAnn3xynH766fGpT30qzjvvvPjABz5Q8hfh1QknnFCeYVWcR1UETcUbAotP8fbC4pHCO++8s9yJVeygKkKsmTNnlm8NLB71637ksPs3S+vp1KlTY5999il3XhVBWbH7qvgU1+npDKxVV101Jk+eHEOHDq3xmFgaAQIpCgiwUuyqmggsLiDAMhEE8hMQYOXXcxUTyEUgqQCrO4z60pe+VAZVxcHoW2yxRdnLxx57LF599dXyvKvi7YPDhg1brMcPPvhgfOELX4jHH3+8PLdqvfXWi+nTp5e7p3bZZZcyZNpoo416nIvioPbikcTiN90HtS/65XvuuScOOuig2HbbbWO33XaL4nHHBx54IL73ve+VZ3L5ECBAoN0CAqx2i7sfgfYLCLDab+6OBDotIMDqdAfcnwCBqgSSC7AKqCJMKg5HLw5TL946WHy22267clfUqFGjFntEcFHY4vyqSZMmlY8AFudWDR8+PMaMGVO+LbA18GptSPFY4oEHHlievVWcw9X6Kc4uuPvuu8vdYXfddVf5+OK4ceNixIgRC3dqVdVk1yVAgMDSBARY5oJA+gICrPR7rEICrQICLDNBgECqAkkGWKk2S10ECBB4NwUEWO+mpmsRqKeAAKuefbEqAlUKCLCq1HVtAgQ6KSDA6qS+exMgQKCDAgKsDuK7NYE2CQiw2gTtNgRqJCDAqlEzLIUAgXdVQID1rnK6GAECBJojIMBqTq+slMDbFRBgvV05vyPQXAEBVnN7Z+UECPQuIMAyIQQIEMhUQICVaeOVnZWAACurdiuWQCkgwDIIBAikKiDASrWz6iJAgEAfAgIsI0IgfQEBVvo9ViGBVgEBlpkgQCBVAQFWqp1VFwECBARYZoBA9gICrOxHAECGAgKsDJuuZAKZCAiwMmm0MgkQINAqYAeWmSCQvoAAK/0eq5BAq4AAy0wQIJCqgAAr1c6qiwABAn0ICLCMCIH0BQRY6fdYhQQEWGaAAIFcBARYuXRanQQIEGgREGAZCQLpCwiw0u+xCgkIsMwAAQK5CAiwcum0OgkQICDAMgMEshMQYGXXcgUT8BZCM0CAQLICAqxkW6swAgQI9C5gB5YJIZC+gAAr/R6rkECrgDOwzAQBAqkKCLBS7ay6CBAg0IeAAMuIEEhfQICVfo9VSECAZQYIEMhFQICVS6fVSYAAgRYBAZaRIJC+gAAr/R6rkIAAywwQIJCLgAArl06rkwABAgIsM0AgOwEBVnYtVzABZ2CZAQIEkhUQYCXbWoURIECgdwE7sEwIgfQFBFjp91iFBFoFnIFlJggQSFVAgJVqZ9VFgACBPgQEWEaEQPoCAqz0e6xCAgIsM0CAQC4CAqxcOq1OAgQItAgIsIwEgfQFBFjp91iFBARYZoAAgVwEBFi5dFqdBAgQEGCZAQLZCQiwsmu5ggk4A8sMECCQrIAAK9nWKowAAQK9C9iBZUIIpC8gwEq/xyok0CrgDCwzQYBAqgICrFQ7qy4CBAj0ISDAMiIE0hcQYKXfYxUSEGCZAQIEchEQYOXSaXUSIECgRUCAZSQIpC8gwEq/xyokIMAyAwQI5CIgwMql0+okQICAAMsMEMhOQICVXcsVTMAZWGaAAIFkBQRYybZWYQQIEOhdwA4sE0IgfQEBVvo9ViGBVgFnYJkJAgRSFRBgpdpZdREgQKAPAQGWESGQvoAAK/0eq5CAAMsMECCQi4AAK5dOq5MAAQItAgIsI0EgfQEBVvo9ViEBAZYZIEAgFwEBVi6dVicBAgQEWGaAQHYCAqzsWq5gAs7AMgMECCQrIMBKtrUKI0CAQO8CdmCZEALpCwiw0u+xCgm0CjgDy0wQIJCqgAAr1c6qiwABAn0ICLCMCIH0BQRY6fdYhQQEWGaAAIFcBARYuXRanQQIEGgREGAZCQLpCwiw0u+xCgkIsMwAAQK5CAiwcum0OgkQICDAMgMEshMQYGXXcgUTcAaWGSBAIFkBAVayrVUYAQIEehewA8uEEEhfQICVfo9VSKBVwBlYZoIAgVQFBFipdlZdBAgQ6ENAgGVECKQvIMBKv8cqJCDAMgMECOQiIMDKpdPqJECAQIuAAMtIEEhfQICVfo9VSECAZQYIEMhFQICVS6fVSYAAAQGWGSCQnYAAK7uWK5iAM7DMAAECyQoIsJJtrcIIECDQu4AdWCaEQPoCAqz0e6xCAq0CzsAyEwQIpCogwEq1s+oiQIBAHwICLCNCIH0BAVb6PVYhAQGWGSBAIBcBAVYunVYnAQIEWgQEWEaCQPoCAqz0e6xCAgIsM0CAQC4CAqxcOq1OAgQICLDMAIHsBARY2bVcwQScgWUGCBBIVkCAlWxrFUaAAIHeBezAMiEE0hcQYKXfYxUSaBVwBpaZIEAgVQEBVqqdVRcBAgT6EBBgGREC6QsIsNLvsQoJCLDMAAECuQgIsHLptDoJECDQIiDAMhIE0hcQYKXfYxUSEGCZAQIEchEQYOXSaXUSIEBAgGUGCGQnIMDKruUKJuAMLDNAgECyAgKsZFurMAIECPQuYAeWCSGQvoAAK/0eq5BAq4AzsMwEAQKpCgiwUu2suggQINCHgADLiBBIX0CAlX6PVUhAgGUGCBDIRUCAlUun1UmAAIEWAQGWkSCQvoAAK/0eq5CAAMsMECCQi4AAK5dOq5MAAQICLDNAIDsBAVZ2LVcwAWdgmQECBJIVEGAl21qFESBAoHcBO7BMCIH0BQRY6fdYhQRaBZyBZSYIEEhVQICVamfVRYAAgT4EBFhGhED6AgKs9HusQgICLDNAgEAuAgKsXDqtTgIECLQICLCMBIH0BQRY6fdYhQQEWGaAAIFcBARYuXRanQQIEBBgmQEC2QkIsLJruYIJOAPLDBAgkKyAACvZ1iqMAAECvQvYgWVCCKQvIMBKv8cqJNAq4AwsM0GAQKoCAqxUO6suAgQI9CEgwDIiBNIXEGCl32MVEhBgmQECBHIREGDl0ml1EiBAoEVAgGUkCKQvIMBKv8cqJCDAMgMECOQiIMDKpdPqJECAgADLDBDITkCAlV3LFUzAGVhmgACBZAUEWMm2VmEECBDoXcAOLBNCIH0BAVb6PVYhgVYBZ2CZCQIEUhUQYKXaWXURIECgDwEBlhEhkL6AACv9HquQgADLDBAgkIuAACuXTquTAAECLQICLCNBIH0BAVb6PVYhAQGWGSBAIBcBAVYunVYnAQIEBFhmgEB2AgKs7FquYALOwDIDBAgkKyDASra1CiNAgEDvAnZgmRAC6QsIsNLvsQoJtAo4A8tMECCQqoAAK9XOqosAAQJ9CAiwjAiB9AUEWOn3WIUEBFhmgACBXAQEWLl0Wp0ECBBoERBgGQkC6QsIsNLvsQoJCLDMAAECuQgIsHLptDoJECAgwDIDBLITEGBl13IFE3AGlhkgQCBZAQFWsq1VGAECBHoXsAPLhBBIX0CAlX6PVUigVcAZWGaCAIFUBQRYqXZWXQQIEOhDQIBlRAikLyDASr/HKiQgwDIDBAjkIiDAyqXT6iRAgECLgADLSBBIX0CAlX6PVUhAgGUGCBDIRUCAlUun1UmAAAEBlhkgkJ2AACu7liuYgDOwzAABAskKCLCSba3CCBAg0LuAHVgmhED6AgKs9HusQgKtAs7AMhMECKQqIMBKtbPqIkCAQB8CAiwjQiB9AQFW+j1WIQEBlhkgQCAXAQFWLp1WJwECBFoEBFhGgkD6AgKs9HusQgICLDNAgEAuAgKsXDqtTgIECAiwzACB7AQEWNm1XMEEnIFlBggQSFZAgJVsaxVGgACB3gXswDIhBNIXEGCl32MVEmgVcAaWmSBAIFUBAVaqnVUXAQIE+hAQYBkRAukLCLDS77EKCQiwzAABArkICLBy6bQ6CRAg0CIgwDISBNIXEGCl32MVEhBgmQECBHIREGDl0ml1EiBAQIBlBghkJyDAyq7lCibgDCwzQIBAsgICrGRbqzACBAj0LmAHlgkhkL6AACv9HquQQKuAM7DMBAECqQoIsFLtrLoIECDQh4AAy4gQSF9AgJV+j1VIQIBlBggQyEVAgJVLp9VJgACBFgEBlpEgkL6AACv9HquQgADLDBAgkIuAACuXTquTAAECAiwzQCA7AQFWdi1XMAFnYJkBAgSSFRBgJdtahREgQKB3ATuwTAiB9AUEWOn3WIUEWgWcgWUmCBBIVUCAlWpn1UWAAIE+BARYRoRA+gICrPR7rEICAiwzQIBALgICrFw6rU4CBAi0CAiwjASB9AUEWOn3WIUEBFhmgACBXAQEWLl0Wp0ECBAQYJkBAtkJCLCya7mCCTgDywwQIJCsgAAr2dYqjAABAr0L2IFlQgikLyDASr/HKiTQKuAMLDNBgECqAgKsVDurLgIECPQhIMAyIgTSFxBgpd9jFRIQYJkBAgRyERBg5dJpdRIgQKBFQIBlJAikLyDASr/HKiQgwDIDBAjkIiDAyqXT6iRAgIAAywwQyE5AgJVdyxVMwBlYZoAAgWQFBFjJtlZhBAgQ6F3ADiwTQiB9AQFW+j1WIYFWAWdgmQkCBFIVEGCl2ll1ESBAoA8BAZYRIZC+gAAr/R6rkIAAywwQIJCLgAArl06rkwABAi0CAiwjQSB9AQFW+j1WIQEBlhkgQCAXAQFWLp1WJwECBARYZoBAdgICrOxarmACzsAyAwQIJCsgwEq2tQojQIBA7wJ2YJkQAukLCLDS77EKCbQKOAPLTBAgkKqAACvVzqqLAAECfQgIsIwIgfQFBFjp91iFBARYZoAAgVwEBFi5dFqdBAgQaBEQYBkJAukLCLDS77EKCQiwzAABArkICLBy6bQ6CRAgIMAyAwSyExBgZddyBRNwBpYZIEAgWQEBVrKtVRgBAgR6F7ADy4QQSF9AgJV+j1VIoFXAGVhmggCBVAUEWKl2Vl0ECBDoQ0CAZUQIpC8gwEq/xyokIMAyAwQI5CIgwMql0+okQIBAi4AAy0gQSF9AgJV+j1VIQIBlBggQyEVAgJVLp9VJgAABAZYZIJCdgAAru5YrmIAzsMwAAQLJCgiwkm2twggQINC7gB1YJoRA+gICrPR7rEICrQLOwDITBAikKiDASrWz6iJAgEAfAgIsI0IgfQEBVvo9ViEBAZYZIEAgFwEBVi6dVicBAgRaBARYRoJA+gICrPR7rEICAiwzQIBALgICrFw6rU4CBAgIsMwAgewEBFjZtVzBBJyBZQYIEEhWQICVbGsVRoAAgd4F7MAyIQTSFxBgpd9jFRJoFXAGlpkgQCBVAQFWqp1VFwECBPoQEGAZEQLpCwiw0u+xCgkIsMwAAQK5CAiwcum0OgkQINAiIMAyEgTSFxBgpd9jFRIQYJkBAgRyERBg5dJpdRIgQECAZQYIZCcgwMqu5Qom4AwsM0CAQLICAqxkW6swAgQI9C5gB5YJIZC+gAAr/R6rkECrgDOwzAQBAqkKCLBS7ay6CBAg0IeAAMuIEEhfQICVfo9VSECAZQYIEMhFQICVS6fVSYAAgRYBAZaRIJC+gAAr/R6rkIAAywwQIJCLgAArl06rkwABAgIsM0AgOwEBVnYtVzABZ2CZAQIEkhUQYCXbWoURIECgdwE7sEwIgfQFBFjp91iFBFoFnIFlJggQSFVAgJVqZ9VFgACBPgQEWEaEQPoCAqz0e6xCAgIsM0CAQC4CAqxcOq1OAgQItAgIsIwEgfQFBFjp91iFBARYZoAAgVwEBFi5dFqdBAgQEGCZAQLZCQiwsmu5ggk4A8sMECCQrIAAK9nWKowAAQK9C9iBZUIIpC8gwEq/xyok0CrgDCwzQYBAqgICrFQ7qy4CBAj0ISDAMiIE0hcQYKXfYxUSEGCZAQIEchEQYOXSaXUSIECgRUCAZSQIpC8gwEq/xyokIMAyAwQI5CIgwMql0+okQICAAMsMEMhOQICVXcsVTMAZWGaAAIFkBQRYybZWYQQIEOhdwA4sE0IgfQEBVvo9ViGBVgFnYJkJAgRSFRBgpdpZdREgQKAPAQGWESGQvoAAK/0eq5CAAMsMECCQi4AAK5dOq5MAAQItAgIsI0EgfQEBVvo9ViEBAZYZIEAgFwEBVi6dVicBAgQEWGaAQHYCAqzsWq5gAs7AMgMECCQrIMBKtrUKI0CAQO8CdmCZEALpCwiw0u+xCgm0CjgDy0wQIJCqgAAr1c6qiwABAn0ICLCMCIH0BQRY6fdYhQQEWGaAAIFcBARYuXRanQQIEGgREGAZCQLpCwiw0u+xCgkIsMwAAQK5CAiwcum0OgkQICDAMgMEshMQYGXXcgUTcAaWGSBAIFkBAVayrVUYAQIEehewA8uEEEhfQICVfo9VSKBVwBlYZoIAgVQFBFipdlZdBAgQ6ENAgGVECKQvIMBKv8cqJCDAMgMECOQiIMDKpdPqJECAQIuAAMtIEEhfQICVfo9VSECAZQYIEMhFQICVS6fVSYAAAQGWGSCQnYAAK7uWK5iAM7DMAAECyQoIsJJtrcIIECDQu4AdWCaEQPoCAqz0e6xCAq0CzsAyEwQIpCogwEq1s+oiQIBAHwICLCNCIH0BAVb6PVYhAQGWGSBAIBcBAVYunVYnAQIEWgQEWEaCQPoCAqz0e6xCAgIsM0CAQC4CAqxcOq1OAgQICLDMAIHsBARY2bVcwQScgWUGCBBIVkCAlWxrFUaAAIHeBezAMiEE0hcQYKXfYxUSaBVwBpaZIEAgVQEBVqqdVRcBAgT6EBBgGREC6QsIsNLvsQoJCLDMAAECuQgIsHLptDoJECDQIiDAMhIE0hcQYKXfYxUSEGCZAQIEchEQYOXSaXUSIEBAgGUGCGQnIMDKruUKJuAMLDNAgECyAgKsZFurMAIECPQuYAeWCSGQvoAAK/0eq5BAq4AzsMwEAQKpCgiwUu2suggQINCHgADLiBBIX0CAlX6PVUhAgGUGCBDIRUCAlUun1UmAAIEWAQGWkSCQvoAAK/0eq5CAAMsMECCQi4AAK5dOq5MAAQICLDNAIDsBAVZ2LVcwAWdgmQECBJIVEGAl21qFESBAoHcBO7BMCIH0BQRY6fdYhQRaBZyBZSYIEEhVQICVamfVRYAAgT4EBFhGhED6AgKs9HusQgICLDNAgEAuAkkGWDNnzoybb745Lr/88rj//vvj1VdfjeHDh8eYMWPi4IMPjmHDhi3R36lTp8aee+4Z06dP77H39913X2y33XYL/33u3Llx3XXXxcSJE2PatGkxcuTIOPHEE8t7dXV1LXGdKVOmxGmnnRZXX311bLbZZrnMmDoJEKipgACrpo2xLALvooAA613EdCkCDRGwA6shjbJMAgSWWyC5AOsPf/hDHHXUkf9TNQAAIABJREFUUf+/vfsP1bq8+wB+NSNpZdGcLWpRY4mxxVQWjX5AONHHWChkmTPTMfNHPM7NjcIUJyI5MTBFXSv9YzWr2dJK8o8njcioWGyw/EMq/5hFjKGtoNFakuvh+rIj+tVz33Y659zf87leB+Lhmefc9/fzen/+enPd153+8Ic/pCFDhqRRo0alwYMHV8XU22+/nUaOHJkeeOCBdPXVVx+HtWPHjjRp0qSWgPUCKxdRc+bMSdOnT0/jxo1Ljz/+eHrttddSLqqOLbryix48eDDNnj27ev9ly5alQYMGfe6w/AEBAgR6U0CB1ZuaXotAMwUUWM3MxVMR6EsBBVZf6nptAgQ6KRCqwMononI5tHLlyqosyqeduk5b5VNZ9913X1q+fHmaOHFi2rRpUzr//POP2t9///3p5z//eXVyK/97u58PPvigOs2VS7L169enc845J7377rtp2rRp6corr0yrVq1KZ5xxRvUyn332Wdq8eXPauHFj2rp1axoxYkS7l/fvBAgQ6HMBBVafE3sDAh0XUGB1PAIPQKDfBRRY/U7uDQkQ6CeBUAVWPmGVC6QjR45Up6G+8Y1vHMf44YcfVqezHnnkkfTcc89Vp6byz7///e/0i1/8Iu3atav6SOCpfLzvjTfeqD6SeMstt6SlS5dWr/Pxxx+nhQsXpgMHDlSnsIYOHVr97/n/z6e08u8uWLDgpB8v7Ke8vQ0BAgSOCiiwLAOB+AIKrPgZm5BAXUCBZScIEIgqEKrA+vOf/1wVSN/+9rfTmjVr0plnnnlCbitWrEi//OUv05YtW9Jtt91W/Xs+TXX77benfEorF08XXnhh27zz3VrXXXfdca/TVWC99dZb6bHHHksXXHBBVaatXr26KsfynVwXXXRR29f2CwQIEOgPAQVWfyh7DwKdFVBgddbfuxPohIACqxPq3pMAgf4QCFVgtQPLZVI+LfWrX/3quOKp6zTV9773vfSzn/0srVu3Lm3btq16uXwv1k9/+tPqVNaxF7O/+eab6dZbb63+u+eee6rfPdkJrHw5/NSpU9OSJUuOFmbtntO/EyBAoD8EFFj9oew9CHRWQIHVWX/vTqATAgqsTqh7TwIE+kOgqALrr3/9a/rhD3+Y8kcJ8yXv+aRW/tmzZ0+6/vrrq28P/Ne//pW+/OUvV3dn5Y8k5qIq33OV78iaOXNmOv3006u/ee+996pTW/kere7uwMp3X+Xi6p133kkPPvhgOu+88/ojU+9BgACBUxJQYJ0Sk18iMKAFFFgDOj4PT6BHAgqsHrH5IwIEBoBAMQVW/njg3XffnX7961+nxYsXV5e5d5VRuVyaN29euuSSS6qL1m+44Yb0pS99KeVL4bdv31793eHDh6tTW9///vePxtrdtxDme7TyRe65GJsxY0Z66KGH0vjx4wfAOnhEAgRKElBglZS2WUsVUGCVmry5SxZQYJWcvtkJxBYoosDK5VX+ZsL8X/5IYC6svva1r1XJ/uc//6lOV+VL3/O3EOYTWsd+VLDrGwTnzJmTfvSjH6UNGzaks846q/rbXHDlsmrt2rVp3759acKECVU5NmrUqOqUV74wPt/DlV9/8ODBaefOndU3Ib700ktp7Nix1e+OGTOmx5e65zu//BAgQKCnAnf/3+U9/VN/R4DAABFY/T9vHPek1/7vAwPkyT0mAQI9FXh54509/VN/R4AAgaMC3/3udxunEb7Aev/996t7r/LJqx/84AfVCat80urz/HTdd5VPbOVTV5dddlnbP3/mmWfSXXfdVV3mnk9j5W89vPnmm9ONN95YfRvh008/nZ566qnqYvdcqvXkR4HVEzV/Q4BAl4ACyy4QiC+gwIqfsQkJ1AUUWHaCAIHeEFBg9Ybi53iNfIdV/lbCXBTl0iifhOrJtwD+4x//qC5g//vf/562bt2aRowY0fIpDh48mGbPnp2uuOKK6qOKn3zySZo/f37KZdqmTZuqe7PyNx/OmjUrnX322VWplu/Z8kOAAIH+FPARwv7U9l4EOiPgI4SdcfeuBDop4COEndT33gQI9KVA2BNYr776arrzzjvT66+/Xn2U79577+22JMofI/znP/9Z/Xu++6r+c+jQoTRt2rSU/2+7AqvrI4e5lOr63Vyk5b/PF8WvWLEiDRo0KOXfy+XWs88+e8qnuvpyEbw2AQLlCSiwysvcxOUJKLDKy9zEBBRYdoAAgagC4QqsXAy98MIL6cc//nF14ikXV/n+qnwH1cl+usqlXGA98cQT6fLLT7wTZu/evdXH/775zW9WH/n76le/2u0+HDhwIE2fPj3ddNNN1emvfJ9W10cQJ0+eXH2csesnl1nbtm1rW4pFXT5zESDQWQEFVmf9vTuB/hBQYPWHsvcg0CwBBVaz8vA0BAj0nkC4AuvFF19MM2fOrE5UrV+/Pk2dOvWkp6q6CPMF7/njfb/97W+rbwu84447jrtUPV/UvmrVqqp4yv8tW7asOkF1sp8jR46k1atXV5e1528svPTSS6tfcwKr9xbWKxEg0HsCCqzes/RKBJoqoMBqajKei0DfCSiw+s7WKxMg0FmBUAVW/ojf3Llz0+7du9NvfvObE75RsDvqrgvWv/KVr1T3Ud1www1V6ZXvrsql1pIlS9K3vvWt6vTV8OHDu00sn9TKhVk+eXVsEdZVkp3sDqxzzz33uG827Ow6eHcCBEoSUGCVlLZZSxVQYJWavLlLFlBglZy+2QnEFghVYD366KPVx/dO5SefkMoXs+effMoqF16LFy+uTm6NHj06DR06NO3fv786PTVy5Mj0wAMPpKuvvrrbl85lVy668t90XdR+7C93nQy75ppr0sSJE9OOHTvSK6+8kh5++OHqbiw/BAgQ6G8BBVZ/i3s/Av0voMDqf3PvSKDTAgqsTifg/QkQ6CuBMAXW4cOH06JFi6pvGjyVn2MLrPz7+e6sfIIqf+wwn+DKxVUusqZMmVJ9W+CwYcNavuyePXvSjBkz0rp169KkSZNO+N2uu7lWrlyZnn/++TR27NiqMBszZsxxH1k8lWf3OwQIEOgNAQVWbyh6DQLNFlBgNTsfT0egLwQUWH2h6jUJEGiCQJgCqwmYnoEAAQIDSUCBNZDS8qwEeiagwOqZm78iMJAFFFgDOT3PToBAKwEFlv0gQIBAoQIKrEKDN3ZRAgqsouI2LIFKQIFlEQgQiCqgwIqarLkIECDQRkCBZUUIxBdQYMXP2IQE6gIKLDtBgEBUAQVW1GTNRYAAAQWWHSBQvIACq/gVAFCggAKrwNCNTKAQAQVWIUEbkwABAnUBJ7DsBIH4Agqs+BmbkEBdQIFlJwgQiCqgwIqarLkIECDQRkCBZUUIxBdQYMXP2IQEFFh2gACBUgQUWKUkbU4CBAjUBBRYVoJAfAEFVvyMTUhAgWUHCBAoRUCBVUrS5iRAgIACyw4QKE5AgVVc5AYm4FsI7Q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B0T7YEDB9L69evTzp0705tvvplGjx6dpkyZkmbNmpWGDRt2whJ8+umn6cknn0xr165N+/btSxMmTEiLFi2q/u6000474fcfffTRdO+996bf//736Tvf+U7YpTIYAQIDQ8AJrIGRk6ck8EUEFFhfRM/fEhiYAu7AGpi5eWoCBNoLKLD+a/SXv/wlzZs3L/3xj39MI0aMSBdffHHav39/evvtt9P48ePThg0b0vDhw48TzUXUnDlz0vTp09O4cePS448/nl577bWUi6prr732uN89ePBgmj17dho5cmRatmxZGjRoUPt0/AYBAgT6UECB1Ye4XppAQwQUWA0JwmMQ6EcBBVY/YnsrAgT6VUCBlVI6dOhQmjt3btq9e3e6//7708yZM9Ppp5+ePvroo3Tfffel5cuXp/nz56fVq1enM888swrogw8+qE5mDRkypDq1dc4556R33303TZs2LV155ZVp1apV6Ywzzqh+97PPPkubN29OGzduTFu3bq0KMj8ECBDotIACq9MJeH8CfS+gwOp7Y+9AoGkCCqymJeJ5CBDoLQEFVkpp+/btafLkyWnBggVVSTV48OCjvh9++GH6yU9+knbt2pWefvrpdNVVV1X/9sYbb1QfL7zlllvS0qVLq//t448/TgsXLkz5o4j5FNbQoUOr/z3///mUVv7d/B4n+3hhbwXqdQgQIHCqAgqsU5XyewQGroACa+Bm58kJ9FRAgdVTOX9HgEDTBYovsA4fPlzdW5VPXj333HPVRwHrP4888kh1KmvNmjVVQZV/Xn755XTdddelLVu2pNtuu+24Auutt95Kjz32WLrgggvSkSNHqlIsF2C/+93v0kUXXdT0nfB8BAgUIqDAKiRoYxYtoMAqOn7DFyqgwCo0eGMTKECg+AIrfxTw9ttvT++880564okn0uWXX35C7F1lVf6YYS668scI8yXvt956a/XfPffcc1yBdewJrL1796apU6emJUuWHC26CtgrIxIgMAAEFFgDICSPSOALCiiwviCgPycwAAUUWAMwNI9MgMApCRRfYOVL2vO9Vfknn5q65JJLToDrKqvyiaqujwa+9957VfF1/vnnd3sHVr77KhdXuRx78MEH03nnnXdKofglAgQI9IeAAqs/lL0Hgc4KKLA66+/dCXRCQIHVCXXvSYBAfwgUX2CdrJyqw3f3O919C+GTTz5ZXeS+Z8+eNGPGjPTQQw9V32TohwABAk0SUGA1KQ3PQqBvBBRYfePqVQk0WUCB1eR0PBsBAl9EQIH1348CHnu66lQLrE8//TTlsmrt2rVp3759acKECWnx4sVp1KhRqevy9/xxw/yxw3wx/M6dO6tvNXzppZfS2LFjq98dM2aMS92/yAb7WwIEeiygwOoxnT8kMGAEFFgDJioPSqDXBBRYvUbphQgQaJiAAusLFFitsnzmmWfSXXfdVX0sMZ/GyhfE33zzzenGG2+svo0wf6PhU089VV3sPmnSpB6tRX5dPwQIECBAgAABAgS4m6woAAAGxElEQVQIECBAgACB3hT405/+1Jsv1yuvVXyB9be//e3o5er5fqsLL7zwBNiujxB+/etfrwqndndZHTx4MM2ePTtdccUVafny5emTTz5J8+fPT++//37atGlTdW9Wvjx+1qxZ6eyzz04bN25MQ4YM+dyBKrA+N5k/IECAAAECBAgQIECAAAECBNoIKLAauCI9/RbC7kbJF7dv3ry5KqW2bt2aRowYkbouir/++uvTihUr0qBBg1L+vVxuPfvssynfpXXZZZc1UMcjESBAgAABAgQIECBAgAABAgQ6L1D8CazDhw+nRYsWVfdU5Y/5jRs37oRU8jcIzps3L61ZsyYtXLiwZWoHDhxI06dPTzfddFP1u6eddlrqOsE1efLktHTp0qN/n8usbdu2HS26Or8OnoAAAQIECBAgQIAAAQIECBAg0DyB4gusHMn27dtTLpcWLFiQVq9eXV243vXTdRn7rl27qnurrrrqqm5TPHLkSPX3+bL2LVu2pEsvvbT6XSewmrf4nogAAQIECBAgQIAAAQIECBAYOAIKrJTSoUOH0ty5c9Pu3burk1j5BFUusT766KPqWwPzR/3yv+d/y98q2N3P3r1709SpU6uTV3fcccfRbxfMr9PdHVjnnntu2rBhQzrrrLMGztZ4UgIECBAgQIAAAQIECBAgQIBAPwoosP6L/eqrr6Y777wzvf7669W9VRdffHHav39/dXpq/PjxVck0fPjwbqPJF7UvWbKk+puui9qP/eUXX3wxzZw5M11zzTVp4sSJaceOHemVV15JDz/8cMp3Y/khQIAAAQIECBAgQIAAAQIECBA4uYAC6xiXfH/V+vXrq48A5nurRo8enaZMmVJ9W+CwYcNa7tCePXvSjBkz0rp169KkSZNO+N18afsLL7yQVq5cmZ5//vk0duzYtHjx4jRmzJijJ7UsKQECBAgQIECAAAECBAgQIECAwIkCCixbQY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w8uV0C2d2N1kAAAAABJRU5ErkJggg=="/>
          <p:cNvSpPr>
            <a:spLocks noChangeAspect="1" noChangeArrowheads="1"/>
          </p:cNvSpPr>
          <p:nvPr/>
        </p:nvSpPr>
        <p:spPr bwMode="auto">
          <a:xfrm>
            <a:off x="1066800" y="23442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data:image/png;base64,iVBORw0KGgoAAAANSUhEUgAABLAAAALmCAYAAABSJm0fAAAAAXNSR0IArs4c6QAAIABJREFUeF7s3Qm0XWV5N/DnZiSEoQxBCiKoUFApkEIRgRYiArFGqAQCMrokDMpcBTER+SDCR0EhkCCzVSFMMgtVGUSQWWkhrfmQOAClFANChQbI/K296Q3JSe69CbDP2ft9f2etrC6Sc/Z+n9/zdK2uf9/97q4FCxYsCB8CBAgQIECAAAECBAgQIECAAAECNRXoEmDVtDOWRYAAAQIECBAgQIAAAQIECBAgUAoIsAwC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EWLVuj8URIECAAAECBAgQIECAAAECBAgIsMwAAQIECBAgQIAAAQIECBAgQIBArQUaFWDNnTs3Tj755Hj00UdjypQpscYaaywVd/78+XHPPffEBRdcEHfddVfMmTMntttuuxg7dmyMGjUqBg8evNTfPfXUUzFp0qS47bbb4te//nUMHz48xowZEwcffHAMGzZsid8U67nuuuti4sSJMW3atBg5cmSceOKJ5e+6urqW+H6x5tNOOy2uvvrq2GyzzWo9GBZHgAABAgQIECBAgAABAgQIEKiLQGMCrCIsuvDCC2PcuHGx7bbb9hhgzZs3L6644oo46qij4tVXX41tttkmBg4cGI899lj538Xviz9Dhw5drAfFvx9++OHx8MMPx8YbbxzrrbdeTJ8+PZ5++unYZZddYvLkybHRRhst9psiiDr00ENj//33j5133jmuuuqqeOSRR8q1FYHZop8ZM2bEIYccEptvvnkZwvXv378uM2AdBAgQIECAAAECBAgQIECAAIFaCzQiwCqCp9NPPz3OOOOMEnPXXXftMcC6//77Y7/99ou11147zj///Nhyyy3L3/zud7+Lo48+Ou699964+OKLY5999lnYmBdeeCEOO+ywuPPOO+Occ86Jgw46KAYMGBAzZ86Ms846K0455ZQ48sgj48wzz4whQ4aUv3v55ZfLnVkrr7xyuWtrlVVWiWeffTb23Xff2Gqrrcq1Dho0qPzuggUL4tJLLy3Xc80115QBmQ8BAgQIECBAgAABAgQIECBAgMCyCdQ6wCp2Xd19990xfvz4+MUvfhFrrbVWvP766z3uwJo1a1accMIJcd5558X1118fe+yxx2IKU6dOLYOrTTbZJC677LJYbbXVyn+/4YYbYvTo0WXAVYRUiz5i+Morr5S7ue6444646aabYuutty5/88QTT5SPF+61115x0kknlX9XrO24446L4lHERR9xLP672KVVfLe4x9IeL1y2dvkWAQIECBAgQIAAAQIECBAgQCA/gVoHWMVuqu23377c5fTFL34xdtttt/J/FrurlnYGVvG4X7EDqtj5VPz7Ouuss1hHX3vttTjmmGPKM65++MMflruzZs+eXZ5bVey8uv3228tHAVs/3//+98tdWWeffXYZUBWf7rUVjysWO74WDbCefPLJuPLKK8t1Fo80FqFYEYBdfvnlse666+Y3ZSomQIAAAQIECBAgQIAAAQIECLwDgVoHWMWuqx//+MdlePS+972vPFh977337jHAeuihh8rzqorvnHvuubHiiisuQTNhwoT4+te/Xp6TVQRPxaOABxxwQDzzzDNx7bXXlruzWj/dYVXxmGERdBWPEXavpbjXV7/61cUCrEV3YHXv+ip2kXUHXe+gX35KgAABAgQIECBAgAABAgQIEMhOoNYBVms3+gqwbrnllth9993LXVKLnkG16HWKnVnF43ynnnpq+ehf966t4jvFrqn1119/iSFY2n1ffPHFMvgqHmvs6Qys4uyrIrgqwrGLLrpo4SOL2U2ZggkQIECAAAECBAgQIECAAAEC70AgqQCrNZxamkvrd/oKxYpr9PSdnt5CeN1115UHuRcHxh944IHlofHFzjAfAgQIECBAgAABAgQIECBAgACB5RcQYPXxWGJvAVZxyHwRVk2cODGmTZsWI0eOjHHjxsUWW2wR3Ye/F48bFo8dFgfDF2dvFW81/PnPfx477bRT+d0RI0Y41H3559YvCBAgQIAAAQIECBAgQIAAgYwEBFjvIMDqbU5uvvnmOP7448vHEovdWMUB8XvuuWeMGjWqfBth8UbDG2+8sTzYvXjs8e18Hn300bfzM78hQIAAAQIECBAgQIAAAQIECPQoULz0rm6fpAKs4k1/xaN6xaHqxWHt/fv3X8K7+xHC008/vfzec889t/Bw9aW9ubC4QPcjhO9973vLwGm11VbrtY8zZsyIQw45JDbddNM45ZRTYtasWXHkkUfGSy+9FJdcckl5blZxePzBBx8cK620Upx//vnlmxaX9yPAWl4x3ydAgAABAgQIECBAgAABAgT6EhBg9SXUx7/3dV5VO99C2NNSi4PbL7300jKUuuaaa2LjjTdeeFD8DjvssDBYK75XhFu33nprFGdpbbjhhu9Qx88JECBAgAABAgQIECBAgAABAmkKJLUDq/uNgoMGDYql7aZ69dVX44gjjog777wzfvjDH0aRKM6ePTtOPPHE8pyq4jG/nXfeeYlOF28QPPzww+Pss88u33DY2+epp54q33K4xx57lN/t6upauINr9OjR5ZsPuz/FLrHrr79+YdCV5oipigABAgQIECBAgAABAgQIECDwzgSSCrCKR/VOOOGEOO+888pgqAiRFv1MnTo19tlnn9hkk03isssuW/go4A033BBFuHT00UfHmWeeWR643v3pPoy9eDyxOLdq66237lF83rx55e+Lw9qvuOKK2GCDDcrvdgdrdmC9s2H1awIECBAgQIAAAQIECBAgQCBPgaQCrKKF999/f3mm1dprrx2TJk0qD1AvdkH97ne/KwOq7nCp+E7354UXXojDDjus3JlV7MQqdlAVIdbMmTPLtwYWj/oV/178W/FWwZ4+3QFZsfNq7NixC98uWFynpzOwVl111Zg8eXIMHTo0zwlUNQECBAgQIECAAAECBAgQIECgD4HkAqy5c+fGhRdeGOPGjYvikcFtttkmBg4cGI899lj538XfF39aA6MHH3wwvvCFL8Tjjz9enlu13nrrxfTp08vdU8XB8EXItNFGG/XIWez+Gj9+fPmb7oPaF/3yPffcEwcddFBsu+22sdtuu8Utt9wSDzzwQHzve9+LYmeWDwECBAgQIECAAAECBAgQIECAwNIFkguwijLnz58fRWB0wQUXxF133RVz5syJ7bbbrtwVNWrUqMUeEVyUpTi/qti1VezSKg6MHz58eIwZM6Z8W+CwYcN6naF77703DjzwwDj33HNj9913X+K7xaHtd999dxRvPyzWtNNOO5VB2ogRIxbu1DKkBAgQIECAAAECBAgQIECAAAECSwo0KsDSQAI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AEBVqPaZbE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AEBVqPaZbEECBAgQIAAAQIECBAgQIAAgfwEBFj59VzFBAgQIECAAAECBAgQIECAAIFGCQiwGtUuiyVAgAABAgQIECBAgAABAgQI5CcgwMqv5yomQIAAAQIECBAgQIAAAQIECDRKQIDVqHZZLAECBAgQIECAAAECBAgQIEAgPwEBVn49VzEBAgQIECBAgAABAgQIECBAoFECAqxGtctiCRAgQIAAAQIECBAgQIAAAQL5CQiw8uu5igkQIECAAAECBAgQIECAAAECjRIQYDWqXRZLgAABAgQIECBAgAABAgQIEMhPQICVX89VTIAAAQIECBAgQIAAAQIECBBolIAAq1HtslgCBAgQIECAAAECBAgQIECAQH4CAqz8eq5iAgQIECBAgAABAgQIECBAgECjBARYjWqXxRIgQIAAAQIECBAgQIAAAQIE8hMQYOXXcxUTIECAAAECBAgQIECAAAECBBolIMBqVLsslgABAgQIECBAgAABAgQIECCQn4AAK7+eq5gAAQIECBAgQIAAAQIECBAg0CgBAVaj2mWxBAgQIECAAAECBAgQIECAAIH8BARY+fVcxQQIECBAgAABAgQIECBAgACBRgkIsBrVLoslQIAAAQIECBAgQIAAAQIECOQnIMDKr+cqJkCAAAECBAgQIECAAAECBAg0SkCA1ah2WSwBAgQIECBAgAABAgQIECBAID8BAVZ+PVcxAQIECBAgQIAAAQIECBAgQKBRAgKsRrXLYgkQIECAAAECBAgQIECAAAEC+QkIsPLruYoJECBAgAABAgQIECBAgAABAo0SEGA1ql0WS4AAAQIECBAgQIAAAQIECBDIT0CAlV/PVUyAAAECBAgQIECAAAECBAgQaJSAAKtR7bJYAgQIECBAgAABAgQIECBAgEB+AgKs/HquYgIECBAgQIAAAQIECBAgQIBAowQEWI1ql8USIECAAAECBAgQIECAAAECBPITEGDl13MVEyBAgAABAgQIECBAgAABAgQaJSDAalS7LJYAAQIECBAgQIAAAQIECBAgkJ+AACu/nquYAAECBAgQIECAAAECBAgQINAoAQFWo9plsQQIECBAgAABAgQIECBAgACB/AQEWPn1XMUECBAgQIAAAQIECBAgQIAAgUYJCLAa1S6LJUCAAAECBAgQIECAAAECBAjkJyDAyq/nKiZAgAABAgQIECBAgAABAgQINEpAgNWodlksAQIECBAgQIAAAQIECBAgQCA/AQFWfj1XMQECBAgQIECAAAECBAgQIECgUQICrEa1y2IJECBAgAABAgQIECBAgAABAvkJCLDy67mKCRAgQIAAAQIECBAgQIAAAQKNEhBgNapdFkuAAAECBAgQIECAAAECBAgQyE9AgJVfz1VMgAABAgQIECBAgAABAgQIEGiUgACrUe2yWAIECBAgQIAAAQIECBAgQIBAfgICrPx6rmICBAgQIECAAAECBAgQIECAQKMEBFiNapfFEiBAgAABAgQIECBAgAABAgTyExBg5ddzFRMgQIAAAQIECBAgQIAAAQIEGiUgwGpUuyyWAAECBAgQIECAAAECBAgQIJCfgAArv56rmAABAgQIECBAgAABAgQIECDQKIGkAqz7778/tt9++2VqwGGHHRbnnHNODBkypPz+1KlTY88994zp06f3+Pv77rsvtttuu4X/Pnfu3Ljuuuti4sSJMW3atBg5cmSceOKJMXz48Ojq6lriOlOmTInTTjstrr766thss82WaZ2+RIAAAQIECBAgQIAAAQIECBDIXSDbAOuEE06ICRMmxKBBg8oZuOWWW2L33XfvdR5aA6wiiDr00ENj//33j5133jmuuuqqeOSRR6IIqhYNuoqLzpgxIw455JDYfPPN4+STT47+/fvnPnvqJ0CAAAECBAgQIECAAAECBAgsk0BSAVZfFd9zzz1x0EEHxRZbbBEXXXRRvOc971n4k2I31j/8wz/EzTffHLvttltfl4qXX345Dj744Fh55ZVj0qRJscoqq8Szzz4b++67b2y11VZxxhlnLAzHFixYEJdeemmcf/75cc0118TGG2/c5/V9gQABAgQIECBAgAABAgQIECBA4E2BbAKs4tHAAw44IJ5//vnysb8iZOr+vPHGG/GlL30p7rjjjvLfluXxvieeeCLGjBkTe+21V5x00knlpV5//fU47rjj4qmnnip3Ya2xxhrl3xf/XezSKr579NFHL/XxQgNJgAABAgQIECBAgAABAgQIECCwdIEsAqwiWCoeGZw8eXJcfPHFMXbs2MVCpGI3VRFuzZw5swye1llnnT7npfu8rSuuuCL222+/xQKsJ598Mq688spYe+21Y968eXHmmWeW4djll18e6667bp/X9gUCBAgQIECAAAECBAgQIECAAIG3BLIIsG6//fbygPbikPXi0cHVVlttsRno3k310Y9+NI499tg499xz4/rrry+/U5yLdcwxx5S7shY9mP3Xv/517L333uWfr371q4sFWIvuwCoOh99nn31i/PjxC4MuA0iAAAECBAgQIECAAAECBAgQILDsAskHWN1nVd15553l44G77LLLEjr33ntv7LDDDuXbA1977bVYccUVY9iwYfH0009HEVQV51wVZ2QV52cNGDCg/P2LL75Y7tpaa621ejwDqzj7qgiunnnmmaUGZ8veJt8kQIAAAQIECBAgQIAAAQIECOQrkHyAdcMNN8To0aPjc5/7XPkI4dChQ5fodrEr6/DDD4/111+/PGj9k5/8ZPTr1y/mzp0bxe+Lxw9nz54dxeOCH//4xxf+vqe3EHafsVUEYwceeGD52OLSgrN8x07lBAgQIECAAAECBAgQIECAAIFlF0g6wFp099WNN94YO+200xIy8+fPL3dXXXXVVeVbCD/72c8u9qhg9xsEDz300CVCsCLgKsKqiRMnxrRp08pHFMeNG1e+5fCVV16Jo446KoYMGVJef/DgwXHbbbfFWWedFT//+c/LtRTfHTFihEPdl31efZMAAQIECBAgQIAAAQIECBDIUCDpAKs4aL3YTfWJT3wiLrvssiXOvlrWfnefd1U8Pljsutpwww37/OnNN98cxx9/fHmYe/HGw+5zuEaNGlW+jfCmm26KIlQrDnYvztnyIUCAAAECBAgQIECAAAECBAgQWLpAsgFW8fa/U045JSZMmBBnn312HHfccW97Bv74xz+WB7A///zzcc0118TGG2/c67VmzJgRhxxySGy66ablGmbNmhVHHnlkvPTSS3HJJZeU52Z17w5baaWVyscWi3O2lvfz6KOPLu9PfJ8AAQKLCTz3ygoY6urNAAAgAElEQVRx9+9XjydeWClmzetHhwCBhgsM7j8/Nhn2PzHi/S/FOqu80fBqLJ8AAQIECBDolMCWW27ZqVv3eN9kA6zuQ9Z/+9vflo/5FW8R7OlTPEb46quvliFScfZV6+eFF16IfffdN4r/2VeA1f3IYRFKdX+3OAy++H1xUHwRqPXv3z+K7xXh1q233rrMu7pa1yXAqt3/PlkQgUYJFOHV+Q+vH3PmdzVq3RZLgEDfAgP7LYgjPvq0EKtvKt8gQIAAAQIEliIgwGrjWBThzqc//enYbrvt4tJLL41VV111qXfvDpeKAOvaa6+NTTbZZInvTZ06Nfbcc8/44Ac/WD7yt+aaa/ZYyVNPPRX7779/7LHHHuWur66urvJNhnvvvXd5mPxJJ5208LdFmHX99df3GYq1kc2tCBDISGDCTbPiZ9PmZlSxUgnkJbDjhwfESX8/OK+iVUuAAAECBAgkK5DsDqwpU6aUQdLJJ59c/imCpKV9Zs6cWT7e993vfrd8W+DYsWMX+25xUPsZZ5xRBk/Fn+JaxQ6qpX2KxxbPPPPM8rD24o2FG2ywQfm1qnZgJTuVCiNAoC0Co775Wrw+e0Fb7uUmBAi0X2DIoK649csrtv/G7kiAAAECBAgQqEAgyQCr+/G84hG9Ikgqzq/q7dN9wPrqq69enkdVHPxePEpYnF1VhFrjx4+PD3/4w+Xuq4022qjHSxU7tfbZZ59y59WiQVh3SLa0M7CKnWGTJ0+OoUOHVtBelyRAgEDPAjudPhMPAQKJC9w1zv99kXiLlUeAAAECBLIRSDLAev3118sQ6aKLLor77ruvfIywt0+xy+rCCy+McePGlWdhDR8+PNZYY42YPn16uXtq8803jwsuuCA+9rGP9XiZIuwqgq7iN90HtS/65XvuuScOOuig2HbbbWO33XaLW265JR544IH43ve+V56N5UOAAIF2Cwiw2i3ufgTaLyDAar+5OxIgQIAAAQLVCCQZYBVv+DvggAPiySef7PMA927WYtdWsYNq0qRJceedd5bBVRFkjRkzJg4++OAYNmxYrx24995748ADD4xzzz03dt999yW+W1z/7rvvjtNPPz3uuuuu2GmnncrAbMSIET0+3lhNy12VAAECbwoIsEwCgfQFBFjp91iFBAgQIEAgF4EkA6xcmqdOAgQIvBMBAdY70fNbAs0QEGA1o09WSYAAAQIECPQtIMDq28g3CBAgkKSAACvJtiqKwGICAiwDQYAAAQIECKQiIMBKpZPqIECAwHIKCLCWE8zXCTRQQIDVwKZZMgECBAgQILBUAQGWwSBAgECmAgKsTBuv7KwEBFhZtVuxBAgQIEAgaQEBVtLtVRwBAgR6FhBgmQ4C6QsIsNLvsQoJECBAgEAuAgKsXDqtTgIECLQICLDqOxJf/tTg+OTmA5Z5gT96fG5887ZZC78/Ya8VYtuN+vf6+0V/s+Kgrjh25KDY9i/6x5BBXTFrTsQvfz8vJv1kVrzw6oJlXocv1k9AgFW/nlgRAQIECBAg8PYEBFhvz82vCBAg0HgBAVZ9W3j0roNi57/sPcDq19UVgwdGzJkbcfl9s+PKB+YsLOisfVeIv9pg2QOsIjDbdbMB8cf/WRD/7z/nxUZr94+1V+2KR5+aF1+56o36QllZnwICrD6JfIEAAQIECBBoiIAAqyGNskwCBAi82wICrHdbtL3XG7/74BjxkQHx7B/nx9d+MCuefWn+wgV859Ahsf6a/eJn0+bGhJve2pm1tBVu/Of94ut7rBArDIw498ez494n5saH1+0XX/v7FWLwgIhv/vOseHD6vPKnB/3NoNhlswHxg4fnxE2/fCswa2/l7rY8AgKs5dHyXQIECBAgQKDOAgKsOnfH2ggQIFChgACrQtyKL90dMK2xclfc+Is5ceFdsxfe8b2r94vT9x4c667WL1ofLVzasnb6yIA4ZuSgePHVBfH5i19f+JVv7bdC/MWf94vzfjw77vj3N0Ot8buvEEMHR5z7k9lx97S5FVfp8u+GgADr3VB0DQIECBAgQKAOAgKsOnTBGggQINABAQFWB9DfpVseO3JwjBo+IGa8siC+cdMbMe0/39p9NXyD/nHipwfHn63YFVc9OCe+e+9b4dY7CbBO+szg+JuNB8Tt/7b4eVvvUkkuU5GAAKsiWJclQIAAAQIE2i4gwGo7uRsSIECgHgICrHr0YXlXUTwaOGHPwbHO6v3i7l/NjdNuXvwRwR0+NCCOGzkoBg7oikvunt3no34LHyEcEHHOj2fFfb+et/ARwhUHFX83O1Yd0hVjRwyMF15ZEKfeOCuefvGtwGx51+/77RUQYLXX290IECBAgACB6gQEWNXZujIBAgRqLSDAqnV7elzcISMGxZ4fHRj/8/qChYHTol/eedMBcfTIQTGgX1c8/9/z4z2r9isPey/eJfjyzAXx01/Nje/dOydem/3W2wW/8unB8YlN3zrE/f3D+kXxKGJxiPukn8yOr+/x5iOJl/1sdtzwC2dfNWlyBFhN6pa1EiBAgAABAr0JCLDMBwECBDIVEGA1r/FFqPR/9hgc71+rXzz0m3kx/tol3xD4ub8dFJ/92MAY0MNLCIvY6tHfz4tTrp+1MMRacVBXHDtyUGz7F/1jyKCumD03Yup/zItv3zE7dt9yQIwaPjAe+e28+NoPvJGwaVMjwGpax6yXAAECBAgQ6ElAgGU2CBAgkKmAAKt5jd9324FxwPaDYt78BXHJ3XPi5keX3A31ma0Gxn7bDSzfIFgcvn7VA3PihVcXxPYb94+DdxwU71ujX8ydH3Hdw3PKRwx7+xS/OW7k4JgzL+Ifb50V//rUm28j9GmOgACrOb2yUgIECBAgQKB3AQGWCSFAgECmAgKsZjW+2CX1zf1WiOLMqn/7j3lx7OXLvxuq+4D3NVfuiunPz4/Dv/PWWwdbNYr7nbrn4PjIe/vHdY/MiT+9viDGfHRgrL5SVyxYEPHUC/PLA+Lvf1KoVedJEmDVuTvWRoAAAQIECCyPgABrebR8lwABAgkJCLCa1czdtxwYh4wYGP37dcXl982OKx94e2dRnfT3g2PHDw8od2WddtOsMgxb2qfYrVUEVsW/3/vEvDh4x+KxxK6Y+sy8GDq4KzZZp195qPtpNy/+FsRmqaa/WgFW+j1WIQECBAgQyEVAgJVLp9VJgACBFgEBVrNGYuIBK8Rfrtc/fj9jfvyfG2bFsy+9vTcBfvlTg+OTmw+IF19dEGf8cOmPBRY7tb4yanAM7P/mmwk//VcDY4v1+8eNv5gTF9715mOHp41ZIf76A/3LQ927/65ZonmsVoCVR59VSYAAAQIEchAQYOXQZTUSIEBgKQICrOaMxU4fGRBH7TqoPGC9t7OrioDrS383KP5saFf88F/mlm8NbP0syw6sb+y1Qmz9wf5x67/OifN+Mju+c+iQGLZKV5z349nluVrFpzsI+9Hjc+Obt81qDmZmKxVgZdZw5RIgQIAAgYQFBFgJN1dpBAgQ6E1AgNWc+Sh2O22zYf/4w58WxDdu6v2RvQs/PyQ2Wnvp52QVbzH8xl6DY701+vV4BtYefz2wPOz9P1+eH6f+704vAVZzZqV1pQKs5vbOygkQIECAAIHFBQRYJoIAAQKZCgiwmtH47jcBrrpiV9z6r3Nj4o973+10+E6D4jN/PTBiwZtvIfz2HbPjtdkLYtjKXXHkLoNj27/oH/PnR1z14JzyEPZFP+uv2S++/pnB5W6rS++eE7f8y5vnbP3jZ1fwCGEzxmWJVQqwGto4yyZAgAABAgSWEBBgGQoCBAhkKiDAakbjx+8+OEZ8ZED898wFceats+KR3/b+1r/i7YEnjx4cW76/f3RFxKy5EfPmL4iB/bvKM60WRMSjv58Xp1w/qwy2Fv0Ujw0Wu6+e/eP8mHDTW0HZp/9qQIzdcdDCQ9xXGBjx4XX7l+doOcS93nMkwKp3f6yOAAECBAgQWHYBAdayW/kmAQIEkhIQYNW/ncVh6id+enCsuXJXPPSbeTH+2jeWadFFiPXZbQfGxz8yINZapSv6dRUhVpRvDfzptLlx1QNzlgiv+rrwnh8dWL6VcPWVumLBgoinXphf7uC6/8neA7W+ruvfqx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UQYFXr6+oECBAgQIBA+wQEWO2zdicCBAjUSkCAVat2WAyBSgQEWJWwuigBAgQIECDQAQEBVgfQ3ZIAAQJ1EBBg1aEL1kCgWgEBVrW+rk6AAAECBAi0T0CA1T5rdyJAgECtBARYtWqHxRCoRECAVQmrixIgQIAAAQIdEBBgdQDdLQkQIFAHAQFWHbpgDQSqFRBgVevr6gQIECBAgED7BARY7bN2JwIECNRKQIBVq3ZYDIFKBARYlbC6KAECBAgQINABAQFWB9DdkgABAnUQEGDVoQvWQKBaAQFWtb6uToAAAQIECLRPQIDVPmt3IkCAQK0EBFi1aofFEKhEQIBVCauLEiBAgAABAh0QEGB1AN0tCRAgUAcBAVYdumANBKoVEGBV6+vqBAgQIECAQPsEBFjts3YnAgQI1EpAgFWrdlgMgUoEBFiVsLooAQIECBAg0AEBAVYH0N2SAAECdRAQYNWhC9ZAoFoBAVa1vq5OgAABAgQItE9AgNU+a3ciQIBArQQEWLVqh8UQqERAgFUJq4sSIECAAAECHRAQYHUA3S0JECBQBwEBVh26YA0EqhVYWoD1+JPPxDe//6P40QP/Fv/z2hvVLsDVCRCoXGClFVeIT277l/HlAz8Zm//F+yq/nxsQIECgUwICrE7Juy8BAgQ6LCDA6nAD3J5AGwRaA6wivNrxkP8br8+a04a7uwUBAu0UGDJ4YPzskq8KsdqJ7l4ECLRVQIDVVm43I0CAQH0EBFj16YWVEKhKoDXAOuBrF8UP7vxFVbdzXQIEOiyw1yf+Oi7/xmEdXoXbEyBAoBoBAVY1rq5KgACB2gsIsGrfIgsk8I4FWgOsNT9+pMcG37GqCxCor0DxOOGLP51c3wVaGQECBN6BgADrHeD5KQECBJosIMBqcvesncCyCbQGWCtsM3bZfuhbBAg0VuCNhy5t7NotnAABAr0JCLDMBwECBDIVEGBl2nhlZyUgwMqq3YolUAoIsAwCAQKpCgiwUu2suggQINCHgADLiBBIX0CAlX6PVUigVUCAZSYIEEhVQICVamfVRYAAAQGWGSCQvYAAK/sRAJChgAArw6YrmUAmAgKsTBqtTAIECLQK2IFlJgikLyDASr/HKiTQKiDAMhMECKQqIMBKtbPqIkCAQB8CAiwjQiB9AQFW+j1WIQEBlhkgQCAXAQFWLp1WJwECBFoEBFhGgkD6AgKs9HusQgICLDNAgEAuAgKsXDqtTgIECAiwzACB7AQEWM1r+eidtopJXzkgVl9laI+Lf+6Fl+Pzp1wWP/vlEz1+50PvXyd+cOYRseF674mlfX/lFVeI876yf3z6b4fHSkMGx2tvzI47H/5VHPetK+M/Z7zcPDgrXijgEULDQIBAqgICrFQ7qy4CBAj0IWAHlhEhkL6AAKt5Pd73kx+Lc4/fL4qAqafPsgRYV5x2WIz++FbR1dW11ADrovGfi/0/tW08/+Kf4uF//10M3/h9sf6frxk//cW0GHXMOc2Ds2IBlhkgQCB5AQFW8i1WIAECBJYuIMAyGQTSFxBgNa/HXz/07+PLB4yMP/3P63H4ad+N2+57fLmLOGLMTnHqF/aIoUMGl79tDby2+vAGMeW0w8t/P+ofr4gb7340tt70A3HFNw6LIYMHLXbfr43dLQ741LYx8crb44If/HS51+IH7RewA6v95u5IgEB7BARY7XF2FwIECNROQIBVu5ZYEIF3XUCA9a6TVn7BM44eE0fu/YmY8dKf+nxMcGmL6X508IPvXSue/q8/xgbrrLlEgLXPrh+Nc4/fv/z74Z/9+sLL/OT8L8dffWiDOOasKXHljx4sQ63vn3porLLSkDj2rClx7R2PVF6/G7xzAQHWOzd0BQIE6imQZIB10UUXxeGHH96j+K677hpTpkyJNdZYY7HvPPXUUzFp0qS47bbb4te//nUMHz48xowZEwcffHAMGzZsievNnTs3rrvuupg4cWJMmzYtRo4cGSeeeGL5u2K7duunuOdpp50WV199dWy22Wb1nAirIkAgGwEBVjatVmjGAgKs5jX/wnEHxed2+5v4f79/brFwaVkr6X508LfPzoiH/+23sd/fbfu2A6ziWn+/45Yx5Z8fiMNO++6yLsH3OiwgwOpwA9yeAIHKBJILsGbPnl2GSOec0/Oz+0sLsB577LEy9Hr44Ydj4403jvXWWy+mT58eTz/9dOyyyy4xefLk2GijjRZrRBFEHXroobH//vvHzjvvHFdddVU88sgjZYbJhmMAACAASURBVDi23XbbLfbdGTNmxCGHHBKbb755nHzyydG/f//KmurCBAgQWBYBAdayKPkOgWYLCLCa17/rzjoyRv3NFvHQ1N/Gjof+3+UqoPvRweJHX7/ghvjLDd9bhmE9PUK44gqD48h/vDxu/tm/LHyEcKUVV4ij/vHyWGPVlWLCF0eXB7rvN/7CMlDzaYaAAKsZfbJKAgSWXyC5AOtPf/pTjB07Np577rm48sorY/311+9T5YUXXojDDjss7rzzzjL4Ouigg2LAgAExc+bMOOuss+KUU06JI488Ms4888wYMmRIeb2XX3653Jm18sorl7u2VllllXj22Wdj3333ja222irOOOOMGDRoUPndBQsWxKWXXhrnn39+XHPNNWVA5kOAAIFOCwiwOt0B9ydQvYAAq3rjd/sOP5r0pRjx1x+Kp//rxRg8cGAMW33l6N+vX7wxe05MffI/YsKlN8cdD/1qidsu+ujg9T/9Zew//qLo3s21tEPfL/v652OfkdssPMR90w+uW76xsDjEvXgTYXFGVvEYYhGEnX/tXe92ma5XoYAAq0JclyZAoKMCyQVYv/nNb2KfffaJD3/4w2VgVARMfX1uuOGGGD16dBx99NFlSDV48JsHXhafV155JY466qi444474qabboqtt966/PsnnniifLxwr732ipNOOqn8u9dffz2OO+64KB5FXPQRxeK/i11axXeLeyzt8cK+1ujfCRAg8G4LCLDebVHXI1A/AQFW/XrS14r+9apTowijevq89MrMOPnCG+OSG3622FcWfXRwrxPOL3dM9RZgFW85PO8r+8en/3Z4rDRkcBmQ3fevT8bxE6+Jw0aPiLGf2SF+8uC/xegvT+pryf69ZgICrJo1xHIIEHjXBJILsB566KHykb9ix9SECRP6fFRv0UcOb7/99vJRwNbP97///XJX1tlnn10GVMXn/vvvj+233z6uuOKK2G+//RYLsJ588sly99faa68d8+bNK0OxIgC7/PLLY911133XmudCBAgQeCcCAqx3oue3BJohIMBqRp8WXeWPJ385Prb5hvHE7/8rTv/OD8vH+9Zda7UY9/lPx35/97FYYdDAePLp52P08ZNi+jN/KH/a+uhg946p3gKsnmR23/GvYvJXDohZs+fE2AnfiZ/98onmIWa+YgFW5gOgfAIJCyQXYHWHTf/0T/8U733ve8tH+e66667ysb3Pfe5zSxzIXjwKeMABB8QzzzwT1157bWyyySZLtLs7rCoeMyweMSweIywOed97773LP1/96lcXC7AW3YE1derUckfY+PHjFwZdCc+T0ggQaJCAAKtBzbJUAm9TQID1NuFq+rNLT/p87PvJj8WsOXPiG5feEt+6/Mflbq0fnHlE+bhf96OD3ctf3gCr2JX1gzOPjG02+2Cce+Xt8dKfZsax++0Sa6+xasxfsCCm/e65OPXim+KH9z5WUyHLKgQEWOaAAIFUBZIKsIqzporzqoo/O+64Y/lmwCK4Ks6zevzxx+Oll16Kj370o+WjhVtuuWXZ0+KQ9uLcquLT05lZ3WFVsaOq+9HAF198sQy+1lprrR7PwCrWUwRXRThWvBlxtdVWS3WO1EWAQAMFBFgNbJolE1hOAQHWcoLV/Ouf2n7zuHD852LNP1spvnPzz+OIM74fS3t08O0GWKd+YY84dt9d4oHHfxM3/PSXUfz3wAH9477HnoxVh64YW33k/fHsH16KA79+cTzy77+ruVa+yxNg5dt7lRNIXSCpAOvVV1+NI444onxU71Of+lScd9558YEPfKDsYbHTqniUr9iRVfxbcah6EUgtLZxqbXpP3+npLYTXXXddeZD7vffeGwceeGBcfPHF5WONPgQIEKiTgACrTt2wFgLVCAiwqnHt1FV33GqT+M7JB8c6w1aL797y8/jZo0/EucfvH6uu9OZLhpblU/zu8NO/t8RXi2sXO7wGDxpYvpnwkM/sEDtsuUl8+wd3xVfOvbb8/o3fOjp23mbTmHzNnXHieW/+nU/9BARY9euJFREg8O4IJBVgFW8TPP7448tdVd/+9rfjQx/60GJK3QeyF48ZFgFW8RbBdxJgzZ07N4qwauLEieVur5EjR8a4ceNiiy22WHj4e/G4YfHYYXEw/G233Va+1fDnP/957LTTTuV3R4wY4VD3d2eWXYUAgeUUEGAtJ5ivE2iggACrWU2b+OX9ynOufv+fL8R+4y9ceMZVdxWtO7DuefSJOPOYvWPoim+9gGjRigf07xdDBg+KefPnx+uz5pRvxp7yzw/Gsd+csgTM9d88Knb92F/GpTfeU/57cZj8e9+zehxz1pS48kcPlt/vfiSxpxCsWdrprlaAlW5vVUYgd4GkAqxlaWbxCGDxRsAvfvGL8a1vfasMu4pzrBZ9PLD1OssScrX+5uabby7DtOKxxGI3VnFA/J577hmjRo0q30ZYvNHwxhtvLHeL7b777suy9CW+8+ijj76t3/kRAQIECoETfrLkmX9kCBBIS+DMXRc/gHu7Iy5Iq8DEqvnSASPja2N3i3nzF8T4ydfFRdffvViF3zhidBzz2V1i7rx5C8/A6o1gWc/A6j4E/rfPzlgYnAmwmjtc95//heYu3soJEKiNQPexS7VZUERkF2C1HshePFrY/RbBItxaZ50lX1vcHWAVh8IXgVNfZ1nNmDEjDjnkkNh0003L87hmzZpVvhWxOIPrkksuKc/NKu5b7ABbaaWVyjO5Vl555eWeCwHWcpP5AQECiwgIsIwDgfQFBFjN6nH3gewbrveeKMKk4jG97gPTP7fb38TJh+4ef77mn8W///bZ+OxXL1hih1ZrtcsSYBX3nHLa4eWbDk/69vVx8Q0/Ky9z67nHeYSwWeOzcLUCrIY2zrIJ1ExAgNWGhsyePTuKP0UwtLRPcS7VDjvsEN1vFHzjjTfe1lsIeyql2JpdPJ5YhFLXXHNNeYh890HxxX0nTJgQ/fv3L7dwF+HWrbfeGsVZWhtuuGEbdNyCAAECbwl4hNA0EEhfwCOEzevxIXvsGKcc/plYfZWhCx/964qIFVcYVB478dIrM+PkC2+MS/43aOqtwmUJsIrHBk/5wmfKMOyAr1208HLFOiYscoj70BUGx9abfiCee+G/HeJe87HyCGHNG2R5BAi8bYGkdmDdcsst5eN4Y8eOjXPPPTdWXHHFJWCKtwEefvjhZZBUvCFwzpw5ceKJJ5bnVBWP+e288849/ubss8+O4447rlfsp556qnxEcY899ii/W/wfGt07uEaPHh0nnXTSwt8Xa7j++usXBl1vu4t+SIAAgbchIMB6G2h+QqBhAgKshjXsf5e78zYfieP22zW23vSDsdKQweX/4/PV196IX077fZwz5Sdxx0O/WqbCliXA6u1CxeOKx+63S6y9xqoxf8GCmPa75+LUi29auCtsmRbhS20XEGC1ndwNCRBok0BSAdavfvWr8nyp4lPsatpss80WY3z++efLcKvYhVWcP1UcpF58brjhhijCpaOPPrp8U2Fx4Hr3p/vg9zvuuKM8t2rrrbfusTXz5s0rf18c1n7FFVfEBhtsUH7XDqw2TbPbECCwXAICrOXi8mUCjRQQYDWybRZN4B0JCLDeEZ8fEyBQY4GkAqzirYAnn3xynH766fGpT30qzjvvvPjABz5Q8hfh1QknnFCeYVWcR1UETcUbAotP8fbC4pHCO++8s9yJVeygKkKsmTNnlm8NLB71637ksPs3S+vp1KlTY5999il3XhVBWbH7qvgU1+npDKxVV101Jk+eHEOHDq3xmFgaAQIpCgiwUuyqmggsLiDAMhEE8hMQYOXXcxUTyEUgqQCrO4z60pe+VAZVxcHoW2yxRdnLxx57LF599dXyvKvi7YPDhg1brMcPPvhgfOELX4jHH3+8PLdqvfXWi+nTp5e7p3bZZZcyZNpoo416nIvioPbikcTiN90HtS/65XvuuScOOuig2HbbbWO33XaL4nHHBx54IL73ve+VZ3L5ECBAoN0CAqx2i7sfgfYLCLDab+6OBDotIMDqdAfcnwCBqgSSC7AKqCJMKg5HLw5TL946WHy22267clfUqFGjFntEcFHY4vyqSZMmlY8AFudWDR8+PMaMGVO+LbA18GptSPFY4oEHHlievVWcw9X6Kc4uuPvuu8vdYXfddVf5+OK4ceNixIgRC3dqVdVk1yVAgMDSBARY5oJA+gICrPR7rEICrQICLDNBgECqAkkGWKk2S10ECBB4NwUEWO+mpmsRqKeAAKuefbEqAlUKCLCq1HVtAgQ6KSDA6qS+exMgQKCDAgKsDuK7NYE2CQiw2gTtNgRqJCDAqlEzLIUAgXdVQID1rnK6GAECBJojIMBqTq+slMDbFRBgvV05vyPQXAEBVnN7Z+UECPQuIMAyIQQIEMhUQICVaeOVnZWAACurdiuWQCkgwDIIBAikKiDASrWz6iJAgEAfAgIsI0IgfQEBVvo9ViGBVgEBlpkgQCBVAQFWqp1VFwECBARYZoBA9gICrOxHAECGAgKsDJuuZAKZCAiwMmm0MgkQINAqYAeWmSCQvoAAK/0eq5BAq4AAy0wQIJCqgAAr1c6qiwABAn0ICLCMCIH0BQRY6fdYhQQEWGaAAIFcBARYuXRanQQIEGgREGAZCQLpCwiw0u+xCgkIsMwAAQK5CAiwcum0OgkQICDAMgMEshMQYGXXcgUT8BZCM0CAQLICAqxkW6swAgQI9C5gB5YJIZC+gAAr/R6rkECrgDOwzAQBAqkKCLBS7ay6CBAg0IeAAMuIEEhfQICVfo9VSECAZQYIEMhFQICVS6fVSYAAgRYBAZaRIJC+gAAr/R6rkIAAywwQIJCLgAArl06rkwABAgIsM0AgOwEBVnYtVzABZ2CZAQIEkhUQYCXbWoURIECgdwE7sEwIgfQFBFjp91iFBFoFnIFlJggQSFVAgJVqZ9VFgACBPgQEWEaEQPoCAqz0e6xCAgIsM0CAQC4CAqxcOq1OAgQItAgIsIwEgfQFBFjp91iFBARYZoAAgVwEBFi5dFqdBAgQEGCZAQLZCQiwsmu5ggk4A8sMECCQrIAAK9nWKowAAQK9C9iBZUIIpC8gwEq/xyok0CrgDCwzQYBAqgICrFQ7qy4CBAj0ISDAMiIE0hcQYKXfYxUSEGCZAQIEchEQYOXSaXUSIECgRUCAZSQIpC8gwEq/xyokIMAyAwQI5CIgwMql0+okQICAAMsMEMhOQICVXcsVTMAZWGaAAIFkBQRYybZWYQQIEOhdwA4sE0IgfQEBVvo9ViGBVgFnYJkJAgRSFRBgpdpZdREgQKAPAQGWESGQvoAAK/0eq5CAAMsMECCQi4AAK5dOq5MAAQItAgIsI0EgfQEBVvo9ViEBAZYZIEAgFwEBVi6dVicBAgQEWGaAQHYCAqzsWq5gAs7AMgMECCQrIMBKtrUKI0CAQO8CdmCZEALpCwiw0u+xCgm0CjgDy0wQIJCqgAAr1c6qiwABAn0ICLCMCIH0BQRY6fdYhQQEWGaAAIFcBARYuXRanQQIEGgREGAZCQLpCwiw0u+xCgkIsMwAAQK5CAiwcum0OgkQICDAMgMEshMQYGXXcgUTcAaWGSBAIFkBAVayrVUYAQIEehewA8uEEEhfQICVfo9VSKBVwBlYZoIAgVQFBFipdlZdBAgQ6ENAgGVECKQvIMBKv8cqJCDAMgMECOQiIMDKpdPqJECAQIuAAMtIEEhfQICVfo9VSECAZQYIEMhFQICVS6fVSYAAAQGWGSCQnYAAK7uWK5iAM7DMAAECyQoIsJJtrcIIECDQu4AdWCaEQPoCAqz0e6xCAq0CzsAyEwQIpCogwEq1s+oiQIBAHwICLCNCIH0BAVb6PVYhAQGWGSBAIBcBAVYunVYnAQIEWgQEWEaCQPoCAqz0e6xCAgIsM0CAQC4CAqxcOq1OAgQICLDMAIHsBARY2bVcwQScgWUGCBBIVkCAlWxrFUaAAIHeBezAMiEE0hcQYKXfYxUSaBVwBpaZIEAgVQEBVqqdVRcBAgT6EBBgGREC6QsIsNLvsQoJCLDMAAECuQgIsHLptDoJECDQIiDAMhIE0hcQYKXfYxUSEGCZAQIEchEQYOXSaXUSIEBAgGUGCGQnIMDKruUKJuAMLDNAgECyAgKsZFurMAIECPQuYAeWCSGQvoAAK/0eq5BAq4AzsMwEAQKpCgiwUu2suggQINCHgADLiBBIX0CAlX6PVUhAgGUGCBDIRUCAlUun1UmAAIEWAQGWkSCQvoAAK/0eq5CAAMsMECCQi4AAK5dOq5MAAQICLDNAIDsBAVZ2LVcwAWdgmQECBJIVEGAl21qFESBAoHcBO7BMCIH0BQRY6fdYhQRaBZyBZSYIEEhVQICVamfVRYAAgT4EBFhGhED6AgKs9HusQgICLDNAgEAuAgKsXDqtTgIECLQICLCMBIH0BQRY6fdYhQQEWGaAAIFcBARYuXRanQQIEBBgmQEC2QkIsLJruYIJOAPLDBAgkKyAACvZ1iqMAAECvQvYgWVCCKQvIMBKv8cqJNAq4AwsM0GAQKoCAqxUO6suAgQI9CEgwDIiBNIXEGCl32MVEhBgmQECBHIREGDl0ml1EiBAoEVAgGUkCKQvIMBKv8cqJCDAMgMECOQiIMDKpdPqJECAgADLDBDITkCAlV3LFUzAGVhmgACBZAUEWMm2VmEECBDoXcAOLBNCIH0BAVb6PVYhgVYBZ2CZCQIEUhUQYKXaWXURIECgDwEBlhEhkL6AACv9HquQgADLDBAgkIuAACuXTquTAAECLQICLCNBIH0BAVb6PVYhAQGWGSBAIBcBAVYunVYnAQIEBFhmgEB2AgKs7FquYALOwDIDBAgkKyDASra1CiNAgEDvAnZgmRAC6QsIsNLvsQoJtAo4A8tMECCQqoAAK9XOqosAAQJ9CAiwjAiB9AUEWOn3WIUEBFhmgACBXAQEWLl0Wp0ECBBoERBgGQkC6QsIsNLvsQoJCLDMAAECuQgIsHLptDoJECAgwDIDBLITEGBl13IFE3AGlhkgQCBZAQFWsq1VGAECBHoXsAPLhBBIX0CAlX6PVUigVcAZWGaCAIFUBQRYqXZWXQQIEOhDQIBlRAikLyDASr/HKiQgwDIDBAjkIiDAyqXT6iRAgECLgADLSBBIX0CAlX6PVUhAgGUGCBDIRUCAlUun1UmAAAEBlhkgkJ2AACu7liuYgDOwzAABAskKCLCSba3CCBAg0LuAHVgmhED6AgKs9HusQgKtAs7AMhMECKQqIMBKtbPqIkCAQB8CAiwjQiB9AQFW+j1WIQEBlhkgQCAXAQFWLp1WJwECBFoEBFhGgkD6AgKs9HusQgICLDNAgEAuAgKsXDqtTgIECAiwzACB7AQEWNm1XMEEnIFlBggQSFZAgJVsaxVGgACB3gXswDIhBNIXEGCl32MVEmgVcAaWmSBAIFUBAVaqnVUXAQIE+hAQYBkRAukLCLDS77EKCQiwzAABArkICLBy6bQ6CRAg0CIgwDISBNIXEGCl32MVEhBgmQECBHIREGDl0ml1EiBAQIBlBghkJyDAyq7lCibgDCwzQIBAsgICrGRbqzACBAj0LmAHlgkhkL6AACv9HquQQKuAM7DMBAECqQoIsFLtrLoIECDQh4AAy4gQSF9AgJV+j1VIQIBlBggQyEVAgJVLp9VJgACBFgEBlpEgkL6AACv9HquQgADLDBAgkIuAACuXTquTAAECAiwzQCA7AQFWdi1XMAFnYJkBAgSSFRBgJdtahREgQKB3ATuwTAiB9AUEWOn3WIUEWgWcgWUmCBBIVUCAlWpn1UWAAIE+BARYRoRA+gICrPR7rEICAiwzQIBALgICrFw6rU4CBAi0CAiwjASB9AUEWOn3WIUEBFhmgACBXAQEWLl0Wp0ECBAQYJkBAtkJCLCya7mCCTgDywwQIJCsgAAr2dYqjAABAr0L2IFlQgikLyDASr/HKiTQKuAMLDNBgECqAgKsVDurLgIECPQhIMAyIgTSFxBgpd9jFRIQYJkBAgRyERBg5dJpdRIgQKBFQIBlJAikLyDASr/HKiQgwDIDBAjkIiDAyqXT6iRAgIAAywwQyE5AgJVdyxVMwBlYZoAAgWQFBFjJtlZhBAgQ6F3ADiwTQiB9AQFW+j1WIYFWAWdgmQkCBFIVEGCl2ll1ESBAoA8BAZYRIZC+gAAr/R6rkIAAywwQIJCLgAArl06rkwABAi0CAiwjQSB9AQFW+j1WIQEBlhkgQCAXAQFWLp1WJwECBARYZoBAdgICrOxarmACzsAyAwQIJCsgwEq2tQojQIBA7wJ2YJkQAukLCLDS77EKCbQKOAPLTBAgkKqAACvVzqqLAAECfQgIsIwIgfQFBFjp91iFBARYZoAAgVwEBFi5dFqdBAgQaBEQYBkJAukLCLDS77EKCQiwzAABArkICLBy6bQ6CRAgIMAyAwSyExBgZddyBRNwBpYZIEAgWQEBVrKtVRgBAgR6F7ADy4QQSF9AgJV+j1VIoFXAGVhmggCBVAUEWKl2Vl0ECBDoQ0CAZUQIpC8gwEq/xyokIMAyAwQI5CIgwMql0+okQIBAi4AAy0gQSF9AgJV+j1VIQIBlBggQyEVAgJVLp9VJgAABAZYZIJCdgAAru5YrmIAzsMwAAQLJCgiwkm2twggQINC7gB1YJoRA+gICrPR7rEICrQLOwDITBAikKiDASrWz6iJAgEAfAgIsI0IgfQEBVvo9ViEBAZYZIEAgFwEBVi6dVicBAgRaBARYRoJA+gICrPR7rEICAiwzQIBALgICrFw6rU4CBAgIsMwAgewEBFjZtVzBBJyBZQYIEEhWQICVbGsVRoAAgd4F7MAyIQTSFxBgpd9jFRJoFXAGlpkgQCBVAQFWqp1VFwECBPoQEGAZEQLpCwiw0u+xCgkIsMwAAQK5CAiwcum0OgkQINAiIMAyEgTSFxBgpd9jFRIQYJkBAgRyERBg5dJpdRIgQECAZQYIZCcgwMqu5Qom4AwsM0CAQLICAqxkW6swAgQI9C5gB5YJIZC+gAAr/R6rkECrgDOwzAQBAqkKCLBS7ay6CBAg0IeAAMuIEEhfQICVfo9VSECAZQYIEMhFQICVS6fVSYAAgRYBAZaRIJC+gAAr/R6rkIAAywwQIJCLgAArl06rkwABAgIsM0AgOwEBVnYtVzABZ2CZAQIEkhUQYCXbWoURIECgdwE7sEwIgfQFBFjp91iFBFoFnIFlJggQSFVAgJVqZ9VFgACBPgQEWEaEQPoCAqz0e6xCAgIsM0CAQC4CAqxcOq1OAgQItAgIsIwEgfQFBFjp91iFBARYZoAAgVwEBFi5dFqdBAgQEGCZAQLZCQiwsmu5ggk4A8sMECCQrIAAK9nWKowAAQK9C9iBZUIIpC8gwEq/xyok0CrgDCwzQYBAqgICrFQ7qy4CBAj0ISDAMiIE0hcQYKXfYxUSEGCZAQIEchEQYOXSaXUSIECgRUCAZSQIpC8gwEq/xyokIMAyAwQI5CIgwMql0+okQICAAMsMEMhOQICVXcsVTMAZWGaAAIFkBQRYybZWYQQIEOhdwA4sE0IgfQEBVvo9ViGBVgFnYJkJAgRSFRBgpdpZdREgQKAPAQGWESGQvoAAK/0eq5CAAMsMECCQi4AAK5dOq5MAAQItAgIsI0EgfQEBVvo9ViEBAZYZIEAgFwEBVi6dVicBAgQEWGaAQHYCAqzsWq5gAs7AMgMECCQrIMBKtrUKI0CAQO8CdmCZEALpCwiw0u+xCgm0CjgDy0wQIJCqgAAr1c6qiwABAn0ICLCMCIH0BQRY6fdYhQQEWGaAAIFcBARYuXRanQQIEGgREGAZCQLpCwiw0u+xCgkIsMwAAQK5CAiwcum0OgkQICDAMgMEshMQYGXXcgUTcAaWGSBAIFkBAVayrVUYAQIEehewA8uEEEhfQICVfo9VSKBVwBlYZoIAgVQFBFipdlZdBAgQ6ENAgGVECKQvIMBKv8cqJCDAMgMECOQiIMDKpdPqJECAQIuAAMtIEEhfQICVfo9VSECAZQYIEMhFQICVS6fVSYAAAQGWGSCQnYAAK7uWK5iAM7DMAAECyQoIsJJtrcIIECDQu4AdWCaEQPoCAqz0e6xCAq0CzsAyEwQIpCogwEq1s+oiQIBAHwICLCNCIH0BAVb6PVYhAQGWGSBAIBcBAVYunVYnAQIEWgQEWEaCQPoCAqz0e6xCAgIsM0CAQC4CAqxcOq1OAgQICLDMAIHsBARY2bVcwQScgWUGCBBIVkCAlWxrFUaAAIHeBezAMiEE0hcQYKXfYxUSaBVwBpaZIEAgVQEBVqqdVRcBAgT6EBBgGREC6QsIsNLvsQoJCLDMAAECuQgIsHLptDoJECDQIiDAMhIE0hcQYKXfYxUSEGCZAQIEchEQYOXSaXUSIEBAgGUGCGQnIMDKruUKJuAMLDNAgECyAgKsZFurMAIECPQuYAeWCSGQvoAAK/0eq5BAq4AzsMwEAQKpCgiwUu2suggQINCHgADLiBBIX0CAlX6PVUhAgGUGCBDIRUCAlUun1UmAAIEWAQGWkSCQvoAAK/0eq5CAAMsMECCQi4AAK5dOq5MAAQICLDNAIDsBAVZ2LVcwAWdgmQECBJIVEGAl21qFESBAoHcBO7BMCIH0BQRY6fdYhQRaBZyBZSYIEEhVQICVamfVRYAAgT4EBFhGhED6AgKs9HusQgICLDNAgEAuAkkGWDNnzoybb745Lr/88rj//vvj1VdfjeHDh8eYMWPi4IMPjmHDhi3R36lTp8aee+4Z06dP77H39913X2y33XYL/33u3Llx3XXXxcSJE2PatGkxcuTIOPHEE8t7dXV1LXGdKVOmxGmnnRZXX311bLbZZrnMmDoJEKipgACrpo2xLALvooAA613EdCkCDRGwA6shjbJMAgSWWyC5AOsPf/hDHHXUkf9TNQAAIABJREFUUf+/vfsP1bq8+wB+NSNpZdGcLWpRY4mxxVQWjX5AONHHWChkmTPTMfNHPM7NjcIUJyI5MTBFXSv9YzWr2dJK8o8njcioWGyw/EMq/5hFjKGtoNFakuvh+rIj+tVz33Y659zf87leB+Lhmefc9/fzen/+enPd153+8Ic/pCFDhqRRo0alwYMHV8XU22+/nUaOHJkeeOCBdPXVVx+HtWPHjjRp0qSWgPUCKxdRc+bMSdOnT0/jxo1Ljz/+eHrttddSLqqOLbryix48eDDNnj27ev9ly5alQYMGfe6w/AEBAgR6U0CB1ZuaXotAMwUUWM3MxVMR6EsBBVZf6nptAgQ6KRCqwMononI5tHLlyqosyqeduk5b5VNZ9913X1q+fHmaOHFi2rRpUzr//POP2t9///3p5z//eXVyK/97u58PPvigOs2VS7L169enc845J7377rtp2rRp6corr0yrVq1KZ5xxRvUyn332Wdq8eXPauHFj2rp1axoxYkS7l/fvBAgQ6HMBBVafE3sDAh0XUGB1PAIPQKDfBRRY/U7uDQkQ6CeBUAVWPmGVC6QjR45Up6G+8Y1vHMf44YcfVqezHnnkkfTcc89Vp6byz7///e/0i1/8Iu3atav6SOCpfLzvjTfeqD6SeMstt6SlS5dWr/Pxxx+nhQsXpgMHDlSnsIYOHVr97/n/z6e08u8uWLDgpB8v7Ke8vQ0BAgSOCiiwLAOB+AIKrPgZm5BAXUCBZScIEIgqEKrA+vOf/1wVSN/+9rfTmjVr0plnnnlCbitWrEi//OUv05YtW9Jtt91W/Xs+TXX77benfEorF08XXnhh27zz3VrXXXfdca/TVWC99dZb6bHHHksXXHBBVaatXr26KsfynVwXXXRR29f2CwQIEOgPAQVWfyh7DwKdFVBgddbfuxPohIACqxPq3pMAgf4QCFVgtQPLZVI+LfWrX/3quOKp6zTV9773vfSzn/0srVu3Lm3btq16uXwv1k9/+tPqVNaxF7O/+eab6dZbb63+u+eee6rfPdkJrHw5/NSpU9OSJUuOFmbtntO/EyBAoD8EFFj9oew9CHRWQIHVWX/vTqATAgqsTqh7TwIE+kOgqALrr3/9a/rhD3+Y8kcJ8yXv+aRW/tmzZ0+6/vrrq28P/Ne//pW+/OUvV3dn5Y8k5qIq33OV78iaOXNmOv3006u/ee+996pTW/kere7uwMp3X+Xi6p133kkPPvhgOu+88/ojU+9BgACBUxJQYJ0Sk18iMKAFFFgDOj4PT6BHAgqsHrH5IwIEBoBAMQVW/njg3XffnX7961+nxYsXV5e5d5VRuVyaN29euuSSS6qL1m+44Yb0pS99KeVL4bdv31793eHDh6tTW9///vePxtrdtxDme7TyRe65GJsxY0Z66KGH0vjx4wfAOnhEAgRKElBglZS2WUsVUGCVmry5SxZQYJWcvtkJxBYoosDK5VX+ZsL8X/5IYC6svva1r1XJ/uc//6lOV+VL3/O3EOYTWsd+VLDrGwTnzJmTfvSjH6UNGzaks846q/rbXHDlsmrt2rVp3759acKECVU5NmrUqOqUV74wPt/DlV9/8ODBaefOndU3Ib700ktp7Nix1e+OGTOmx5e65zu//BAgQKCnAnf/3+U9/VN/R4DAABFY/T9vHPek1/7vAwPkyT0mAQI9FXh54509/VN/R4AAgaMC3/3udxunEb7Aev/996t7r/LJqx/84AfVCat80urz/HTdd5VPbOVTV5dddlnbP3/mmWfSXXfdVV3mnk9j5W89vPnmm9ONN95YfRvh008/nZ566qnqYvdcqvXkR4HVEzV/Q4BAl4ACyy4QiC+gwIqfsQkJ1AUUWHaCAIHeEFBg9Ybi53iNfIdV/lbCXBTl0iifhOrJtwD+4x//qC5g//vf/562bt2aRowY0fIpDh48mGbPnp2uuOKK6qOKn3zySZo/f37KZdqmTZuqe7PyNx/OmjUrnX322VWplu/Z8kOAAIH+FPARwv7U9l4EOiPgI4SdcfeuBDop4COEndT33gQI9KVA2BNYr776arrzzjvT66+/Xn2U79577+22JMofI/znP/9Z/Xu++6r+c+jQoTRt2rSU/2+7AqvrI4e5lOr63Vyk5b/PF8WvWLEiDRo0KOXfy+XWs88+e8qnuvpyEbw2AQLlCSiwysvcxOUJKLDKy9zEBBRYdoAAgagC4QqsXAy98MIL6cc//nF14ikXV/n+qnwH1cl+usqlXGA98cQT6fLLT7wTZu/evdXH/775zW9WH/n76le/2u0+HDhwIE2fPj3ddNNN1emvfJ9W10cQJ0+eXH2csesnl1nbtm1rW4pFXT5zESDQWQEFVmf9vTuB/hBQYPWHsvcg0CwBBVaz8vA0BAj0nkC4AuvFF19MM2fOrE5UrV+/Pk2dOvWkp6q6CPMF7/njfb/97W+rbwu84447jrtUPV/UvmrVqqp4yv8tW7asOkF1sp8jR46k1atXV5e1528svPTSS6tfcwKr9xbWKxEg0HsCCqzes/RKBJoqoMBqajKei0DfCSiw+s7WKxMg0FmBUAVW/ojf3Llz0+7du9NvfvObE75RsDvqrgvWv/KVr1T3Ud1www1V6ZXvrsql1pIlS9K3vvWt6vTV8OHDu00sn9TKhVk+eXVsEdZVkp3sDqxzzz33uG827Ow6eHcCBEoSUGCVlLZZSxVQYJWavLlLFlBglZy+2QnEFghVYD366KPVx/dO5SefkMoXs+effMoqF16LFy+uTm6NHj06DR06NO3fv786PTVy5Mj0wAMPpKuvvrrbl85lVy668t90XdR+7C93nQy75ppr0sSJE9OOHTvSK6+8kh5++OHqbiw/BAgQ6G8BBVZ/i3s/Av0voMDqf3PvSKDTAgqsTifg/QkQ6CuBMAXW4cOH06JFi6pvGjyVn2MLrPz7+e6sfIIqf+wwn+DKxVUusqZMmVJ9W+CwYcNavuyePXvSjBkz0rp169KkSZNO+N2uu7lWrlyZnn/++TR27NiqMBszZsxxH1k8lWf3OwQIEOgNAQVWbyh6DQLNFlBgNTsfT0egLwQUWH2h6jUJEGiCQJgCqwmYnoEAAQIDSUCBNZDS8qwEeiagwOqZm78iMJAFFFgDOT3PToBAKwEFlv0gQIBAoQIKrEKDN3ZRAgqsouI2LIFKQIFlEQgQiCqgwIqarLkIECDQRkCBZUUIxBdQYMXP2IQE6gIKLDtBgEBUAQVW1GTNRYAAAQWWHSBQvIACq/gVAFCggAKrwNCNTKAQAQVWIUEbkwABAnUBJ7DsBIH4Agqs+BmbkEBdQIFlJwgQiCqgwIqarLkIECDQRkCBZUUIxBdQYMXP2IQEFFh2gACBUgQUWKUkbU4CBAjUBBRYVoJAfAEFVvyMTUhAgWUHCBAoRUCBVUrS5iRAgIACyw4QKE5AgVVc5AYm4FsI7Q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IWN1mAECBBoLeAElg0hEF9AgRU/YxMSqAu4A8tOECAQVUCBFTVZcxEgQKCNgALLihCIL6DAip+xCQkosOwAAQKlCCiwSknanAQIEKgJKLCsBIH4Agqs+BmbkIACyw4QIFCKgAKrlKTNSYAAAQWWHSBQnIACq7jIDUzAHVh2gACBsAIKrLDRGowAAQKtBZzAsiEE4gsosOJnbEICdQF3YNkJAgSiCiiwoiZrLgIECLQRUGBZEQLxBRRY8TM2IQEFlh0gQKAUAQVWKUmbkwABAjUBBZaVIBBfQIEVP2MTElBg2QECBEoRUGCVkrQ5CRAgoMCyAwSKE1BgFRe5gQm4A8sOECAQVkCBFTZagxEgQKC1gBNYNoRAfAEFVvyMTUigLuAOLDtBgEBUAQVW1GTNRYAAgTYCCiwrQiC+gAIrfsYmJKDAsgMECJQioMAqJWlzEiBAoCagwLISBOILKLDiZ2xCAgosO0CAQCkCCqxSkjYnAQIEFFh2gEBxAgqs4iI3MAF3YNkBAgTCCiiwwkZrMAIECLQWcALLhhCIL6DAip+xCQnUBdyBZScIEIgqoMCKmqy5CBAg0EZAgWVFCMQXUGDFz9iEBBRYdoAAgVIEFFilJG1OAgQI1AQUWFaCQHwBBVb8jE1IQIFlBwgQKEVAgVVK0uYkQICAAssOEChOQIFVXOQGJuAOLDtAgEBYAQVW2GgNRoAAgdYCTmDZEALxBRRY8TM2IYG6gDuw7AQBAlEFFFhRkzUXAQIE2ggosKwIgfgCCqz4GZuQgALLDhAgUIqAAquUpM1JgACBmoACy0oQiC+gwIqfsQkJKLDsAAECpQgosEpJ2pwECBBQYNkBAsUJKLCKi9zABNyBZQcIEAgroMAKG63BCBAg0FrACSwbQiC+gAIrfsYmJFAXcAeWnSBAIKqAAitqsuYiQIBAGwEFlhUhEF9AgRU/YxMSUGDZAQIEShFQYJWStDkJECBQE1BgWQkC8QUUWPEzNiEBBZYdIECgFAEFVilJm5MAAQIKLDtAoDgBBVZxkRuYgDuw7AABAmEFFFhhozUYAQIEWgs4gWVDCMQXUGDFz9iEBOoC7sCyEwQIRBVQYEVN1lwECBBoI6DAsiIE4gsosOJnbEICCiw7QIBAKQIKrFKSNicBAgRqAgosK0EgvoACK37GJiSgwLIDBAiUIqDAKiVpcxIgQECBZQcIFCegwCoucgMTcAeWHSBAIKyAAitstAYjQIBAawEnsGwIgfgCCqz4GZuQQF3AHVh2ggCBqAIKrKjJmosAAQJtBBRYVoRAfAEFVvyMTUhAgWUHCBAoRUCBVUrS5iRAgEBNQIFlJQjEF1Bgxc/YhAQUWHaAAIFSBBRYpSRtTgIECCiw7ACB4gQUWMVFbmAC7sCyAwQIhBVQYB0T7YEDB9L69evTzp0705tvvplGjx6dpkyZkmbNmpWGDRt2whJ8+umn6cknn0xr165N+/btSxMmTEiLFi2q/u6000474fcfffTRdO+996bf//736Tvf+U7YpTIYAQIDQ8AJrIGRk6ck8EUEFFhfRM/fEhiYAu7AGpi5eWoCBNoLKLD+a/SXv/wlzZs3L/3xj39MI0aMSBdffHHav39/evvtt9P48ePThg0b0vDhw48TzUXUnDlz0vTp09O4cePS448/nl577bWUi6prr732uN89ePBgmj17dho5cmRatmxZGjRoUPt0/AYBAgT6UECB1Ye4XppAQwQUWA0JwmMQ6EcBBVY/YnsrAgT6VUCBlVI6dOhQmjt3btq9e3e6//7708yZM9Ppp5+ePvroo3Tfffel5cuXp/nz56fVq1enM888swrogw8+qE5mDRkypDq1dc4556R33303TZs2LV155ZVp1apV6Ywzzqh+97PPPkubN29OGzduTFu3bq0KMj8ECBDotIACq9MJeH8CfS+gwOp7Y+9AoGkCCqymJeJ5CBDoLQEFVkpp+/btafLkyWnBggVVSTV48OCjvh9++GH6yU9+knbt2pWefvrpdNVVV1X/9sYbb1QfL7zlllvS0qVLq//t448/TgsXLkz5o4j5FNbQoUOr/z3///mUVv7d/B4n+3hhbwXqdQgQIHCqAgqsU5XyewQGroACa+Bm58kJ9FRAgdVTOX9HgEDTBYovsA4fPlzdW5VPXj333HPVRwHrP4888kh1KmvNmjVVQZV/Xn755XTdddelLVu2pNtuu+24Auutt95Kjz32WLrgggvSkSNHqlIsF2C/+93v0kUXXdT0nfB8BAgUIqDAKiRoYxYtoMAqOn7DFyqgwCo0eGMTKECg+AIrfxTw9ttvT++880564okn0uWXX35C7F1lVf6YYS668scI8yXvt956a/XfPffcc1yBdewJrL1796apU6emJUuWHC26CtgrIxIgMAAEFFgDICSPSOALCiiwviCgPycwAAUUWAMwNI9MgMApCRRfYOVL2vO9Vfknn5q65JJLToDrKqvyiaqujwa+9957VfF1/vnnd3sHVr77KhdXuRx78MEH03nnnXdKofglAgQI9IeAAqs/lL0Hgc4KKLA66+/dCXRCQIHVCXXvSYBAfwgUX2CdrJyqw3f3O919C+GTTz5ZXeS+Z8+eNGPGjPTQQw9V32TohwABAk0SUGA1KQ3PQqBvBBRYfePqVQk0WUCB1eR0PBsBAl9EQIH1348CHnu66lQLrE8//TTlsmrt2rVp3759acKECWnx4sVp1KhRqevy9/xxw/yxw3wx/M6dO6tvNXzppZfS2LFjq98dM2aMS92/yAb7WwIEeiygwOoxnT8kMGAEFFgDJioPSqDXBBRYvUbphQgQaJiAAusLFFitsnzmmWfSXXfdVX0sMZ/GyhfE33zzzenGG2+svo0wf6PhU089VV3sPmnSpB6tRX5dPwQIECBAgAABAgS4m6woAAAGxElEQVQIECBAgACB3hT405/+1Jsv1yuvVXyB9be//e3o5er5fqsLL7zwBNiujxB+/etfrwqndndZHTx4MM2ePTtdccUVafny5emTTz5J8+fPT++//37atGlTdW9Wvjx+1qxZ6eyzz04bN25MQ4YM+dyBKrA+N5k/IECAAAECBAgQIECAAAECBNoIKLAauCI9/RbC7kbJF7dv3ry5KqW2bt2aRowYkbouir/++uvTihUr0qBBg1L+vVxuPfvssynfpXXZZZc1UMcjESBAgAABAgQIECBAgAABAgQ6L1D8CazDhw+nRYsWVfdU5Y/5jRs37oRU8jcIzps3L61ZsyYtXLiwZWoHDhxI06dPTzfddFP1u6eddlrqOsE1efLktHTp0qN/n8usbdu2HS26Or8OnoAAAQIECBAgQIAAAQIECBAg0DyB4gusHMn27dtTLpcWLFiQVq9eXV243vXTdRn7rl27qnurrrrqqm5TPHLkSPX3+bL2LVu2pEsvvbT6XSewmrf4nogAAQIECBAgQIAAAQIECBAYOAIKrJTSoUOH0ty5c9Pu3burk1j5BFUusT766KPqWwPzR/3yv+d/y98q2N3P3r1709SpU6uTV3fcccfRbxfMr9PdHVjnnntu2rBhQzrrrLMGztZ4UgIECBAgQIAAAQIECBAgQIBAPwoosP6L/eqrr6Y777wzvf7669W9VRdffHHav39/dXpq/PjxVck0fPjwbqPJF7UvWbKk+puui9qP/eUXX3wxzZw5M11zzTVp4sSJaceOHemVV15JDz/8cMp3Y/khQIAAAQIECBAgQIAAAQIECBA4uYAC6xiXfH/V+vXrq48A5nurRo8enaZMmVJ9W+CwYcNa7tCePXvSjBkz0rp169KkSZNO+N18afsLL7yQVq5cmZ5//vk0duzYtHjx4jRmzJijJ7UsKQECBAgQIECAAAECBAgQIECAwIkCCixbQY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Ciw7QIAAAQIECBAgQIAAAQIECBAg0GgBBVaj4/FwBAgQIECAAAECBAgQIECAAAEC/w8uV0C2d2N1k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531" r="23489" b="4717"/>
          <a:stretch/>
        </p:blipFill>
        <p:spPr>
          <a:xfrm>
            <a:off x="577362" y="1652555"/>
            <a:ext cx="1818501" cy="2295858"/>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972" r="22694" b="5140"/>
          <a:stretch/>
        </p:blipFill>
        <p:spPr>
          <a:xfrm>
            <a:off x="3397230" y="1681463"/>
            <a:ext cx="1906666" cy="2266950"/>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9333" t="-404" r="24001" b="5122"/>
          <a:stretch/>
        </p:blipFill>
        <p:spPr>
          <a:xfrm>
            <a:off x="5956803" y="1765074"/>
            <a:ext cx="1729377" cy="2183339"/>
          </a:xfrm>
          <a:prstGeom prst="rect">
            <a:avLst/>
          </a:prstGeom>
        </p:spPr>
      </p:pic>
    </p:spTree>
    <p:extLst>
      <p:ext uri="{BB962C8B-B14F-4D97-AF65-F5344CB8AC3E}">
        <p14:creationId xmlns:p14="http://schemas.microsoft.com/office/powerpoint/2010/main" val="265152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with medium confidence">
            <a:extLst>
              <a:ext uri="{FF2B5EF4-FFF2-40B4-BE49-F238E27FC236}">
                <a16:creationId xmlns:a16="http://schemas.microsoft.com/office/drawing/2014/main" id="{BDB1522F-60CA-8715-04BB-D517AFC35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50725"/>
            <a:ext cx="3108960" cy="873225"/>
          </a:xfrm>
          <a:prstGeom prst="rect">
            <a:avLst/>
          </a:prstGeom>
        </p:spPr>
      </p:pic>
      <p:sp>
        <p:nvSpPr>
          <p:cNvPr id="2" name="Title 1"/>
          <p:cNvSpPr>
            <a:spLocks noGrp="1"/>
          </p:cNvSpPr>
          <p:nvPr>
            <p:ph type="ctrTitle"/>
          </p:nvPr>
        </p:nvSpPr>
        <p:spPr>
          <a:xfrm>
            <a:off x="0" y="1285441"/>
            <a:ext cx="8153400" cy="1286310"/>
          </a:xfrm>
        </p:spPr>
        <p:txBody>
          <a:bodyPr>
            <a:normAutofit/>
          </a:bodyPr>
          <a:lstStyle/>
          <a:p>
            <a:r>
              <a:rPr lang="en-US" sz="3200" b="1" dirty="0"/>
              <a:t>Integrating Ageism Education with Clinical Experience in a Geriatrics Clerkship </a:t>
            </a:r>
            <a:endParaRPr lang="en-US" sz="3200" dirty="0">
              <a:solidFill>
                <a:srgbClr val="003764"/>
              </a:solidFill>
              <a:latin typeface="Gill Sans MT" panose="020B0502020104020203" pitchFamily="34" charset="0"/>
            </a:endParaRPr>
          </a:p>
        </p:txBody>
      </p:sp>
      <p:sp>
        <p:nvSpPr>
          <p:cNvPr id="3" name="Subtitle 2"/>
          <p:cNvSpPr>
            <a:spLocks noGrp="1"/>
          </p:cNvSpPr>
          <p:nvPr>
            <p:ph type="subTitle" idx="1"/>
          </p:nvPr>
        </p:nvSpPr>
        <p:spPr>
          <a:xfrm>
            <a:off x="0" y="2571751"/>
            <a:ext cx="8001000" cy="1257299"/>
          </a:xfrm>
        </p:spPr>
        <p:txBody>
          <a:bodyPr>
            <a:normAutofit fontScale="47500" lnSpcReduction="20000"/>
          </a:bodyPr>
          <a:lstStyle/>
          <a:p>
            <a:r>
              <a:rPr lang="en-US" sz="3800" b="1" dirty="0">
                <a:solidFill>
                  <a:srgbClr val="003764"/>
                </a:solidFill>
                <a:latin typeface="Gill Sans MT" panose="020B0502020104020203" pitchFamily="34" charset="0"/>
              </a:rPr>
              <a:t>Ravishankar Ramaswamy, MD, AGSF</a:t>
            </a:r>
          </a:p>
          <a:p>
            <a:r>
              <a:rPr lang="en-US" sz="3800" dirty="0">
                <a:solidFill>
                  <a:srgbClr val="003764"/>
                </a:solidFill>
                <a:latin typeface="Gill Sans MT" panose="020B0502020104020203" pitchFamily="34" charset="0"/>
              </a:rPr>
              <a:t>Associate Professor</a:t>
            </a:r>
          </a:p>
          <a:p>
            <a:endParaRPr lang="en-US" dirty="0">
              <a:solidFill>
                <a:srgbClr val="003764"/>
              </a:solidFill>
              <a:latin typeface="Gill Sans MT" panose="020B0502020104020203" pitchFamily="34" charset="0"/>
            </a:endParaRPr>
          </a:p>
          <a:p>
            <a:r>
              <a:rPr lang="en-US" sz="2900" dirty="0">
                <a:solidFill>
                  <a:srgbClr val="003764"/>
                </a:solidFill>
                <a:latin typeface="Gill Sans MT" panose="020B0502020104020203" pitchFamily="34" charset="0"/>
              </a:rPr>
              <a:t>Stephanie Chow, MD, </a:t>
            </a:r>
            <a:r>
              <a:rPr lang="en-US" sz="2900">
                <a:solidFill>
                  <a:srgbClr val="003764"/>
                </a:solidFill>
                <a:latin typeface="Gill Sans MT" panose="020B0502020104020203" pitchFamily="34" charset="0"/>
              </a:rPr>
              <a:t>MPH   </a:t>
            </a:r>
            <a:r>
              <a:rPr lang="en-US" sz="2900" dirty="0">
                <a:solidFill>
                  <a:srgbClr val="003764"/>
                </a:solidFill>
                <a:latin typeface="Gill Sans MT" panose="020B0502020104020203" pitchFamily="34" charset="0"/>
              </a:rPr>
              <a:t>Sharon Forbes, </a:t>
            </a:r>
            <a:r>
              <a:rPr lang="en-US" sz="2900">
                <a:solidFill>
                  <a:srgbClr val="003764"/>
                </a:solidFill>
                <a:latin typeface="Gill Sans MT" panose="020B0502020104020203" pitchFamily="34" charset="0"/>
              </a:rPr>
              <a:t>BBA  Greg </a:t>
            </a:r>
            <a:r>
              <a:rPr lang="en-US" sz="2900" dirty="0" err="1">
                <a:solidFill>
                  <a:srgbClr val="003764"/>
                </a:solidFill>
                <a:latin typeface="Gill Sans MT" panose="020B0502020104020203" pitchFamily="34" charset="0"/>
              </a:rPr>
              <a:t>Hinrichsen</a:t>
            </a:r>
            <a:r>
              <a:rPr lang="en-US" sz="2900" dirty="0">
                <a:solidFill>
                  <a:srgbClr val="003764"/>
                </a:solidFill>
                <a:latin typeface="Gill Sans MT" panose="020B0502020104020203" pitchFamily="34" charset="0"/>
              </a:rPr>
              <a:t>, PhD </a:t>
            </a:r>
          </a:p>
          <a:p>
            <a:r>
              <a:rPr lang="en-US" sz="2900" dirty="0">
                <a:solidFill>
                  <a:srgbClr val="003764"/>
                </a:solidFill>
                <a:latin typeface="Gill Sans MT" panose="020B0502020104020203" pitchFamily="34" charset="0"/>
              </a:rPr>
              <a:t>Noelle-Marie Javier, MD     Amy Kelley, MD    Rosanne Leipzig, MD, PhD</a:t>
            </a:r>
          </a:p>
        </p:txBody>
      </p:sp>
      <p:grpSp>
        <p:nvGrpSpPr>
          <p:cNvPr id="7" name="Group 6"/>
          <p:cNvGrpSpPr/>
          <p:nvPr/>
        </p:nvGrpSpPr>
        <p:grpSpPr>
          <a:xfrm>
            <a:off x="8153400" y="0"/>
            <a:ext cx="990601" cy="5200650"/>
            <a:chOff x="8153400" y="0"/>
            <a:chExt cx="990601" cy="6934200"/>
          </a:xfrm>
        </p:grpSpPr>
        <p:sp>
          <p:nvSpPr>
            <p:cNvPr id="4" name="Rectangle 3"/>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logo&#10;&#10;Description automatically generated with medium confidence">
            <a:extLst>
              <a:ext uri="{FF2B5EF4-FFF2-40B4-BE49-F238E27FC236}">
                <a16:creationId xmlns:a16="http://schemas.microsoft.com/office/drawing/2014/main" id="{AC2BEAB9-0F7D-3E86-2E5B-FC7CC2E6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pic>
        <p:nvPicPr>
          <p:cNvPr id="11" name="Picture 10">
            <a:extLst>
              <a:ext uri="{FF2B5EF4-FFF2-40B4-BE49-F238E27FC236}">
                <a16:creationId xmlns:a16="http://schemas.microsoft.com/office/drawing/2014/main" id="{B72E3DA2-43B8-58AE-A1AB-19177AB92FA5}"/>
              </a:ext>
            </a:extLst>
          </p:cNvPr>
          <p:cNvPicPr>
            <a:picLocks noChangeAspect="1"/>
          </p:cNvPicPr>
          <p:nvPr/>
        </p:nvPicPr>
        <p:blipFill>
          <a:blip r:embed="rId4"/>
          <a:srcRect/>
          <a:stretch>
            <a:fillRect/>
          </a:stretch>
        </p:blipFill>
        <p:spPr bwMode="auto">
          <a:xfrm>
            <a:off x="6566535" y="2987040"/>
            <a:ext cx="1510665" cy="2099310"/>
          </a:xfrm>
          <a:prstGeom prst="rect">
            <a:avLst/>
          </a:prstGeom>
          <a:noFill/>
          <a:ln w="9525">
            <a:noFill/>
            <a:miter lim="800000"/>
            <a:headEnd/>
            <a:tailEnd/>
          </a:ln>
        </p:spPr>
      </p:pic>
      <p:pic>
        <p:nvPicPr>
          <p:cNvPr id="12" name="Google Shape;106;g12601191170_3_9"/>
          <p:cNvPicPr preferRelativeResize="0"/>
          <p:nvPr/>
        </p:nvPicPr>
        <p:blipFill>
          <a:blip r:embed="rId5">
            <a:alphaModFix/>
          </a:blip>
          <a:stretch>
            <a:fillRect/>
          </a:stretch>
        </p:blipFill>
        <p:spPr>
          <a:xfrm>
            <a:off x="2133600" y="3943350"/>
            <a:ext cx="3733800" cy="1219200"/>
          </a:xfrm>
          <a:prstGeom prst="rect">
            <a:avLst/>
          </a:prstGeom>
          <a:noFill/>
          <a:ln>
            <a:noFill/>
          </a:ln>
        </p:spPr>
      </p:pic>
    </p:spTree>
    <p:extLst>
      <p:ext uri="{BB962C8B-B14F-4D97-AF65-F5344CB8AC3E}">
        <p14:creationId xmlns:p14="http://schemas.microsoft.com/office/powerpoint/2010/main" val="290605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0" y="85881"/>
            <a:ext cx="8153399" cy="657069"/>
          </a:xfrm>
        </p:spPr>
        <p:txBody>
          <a:bodyPr>
            <a:normAutofit/>
          </a:bodyPr>
          <a:lstStyle/>
          <a:p>
            <a:r>
              <a:rPr lang="en-US" sz="3600" dirty="0">
                <a:solidFill>
                  <a:schemeClr val="tx2">
                    <a:lumMod val="75000"/>
                  </a:schemeClr>
                </a:solidFill>
              </a:rPr>
              <a:t>Curriculum: Description and Strategies</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Google Shape;107;g12601191170_3_9"/>
          <p:cNvPicPr preferRelativeResize="0"/>
          <p:nvPr/>
        </p:nvPicPr>
        <p:blipFill>
          <a:blip r:embed="rId4">
            <a:alphaModFix/>
          </a:blip>
          <a:stretch>
            <a:fillRect/>
          </a:stretch>
        </p:blipFill>
        <p:spPr>
          <a:xfrm>
            <a:off x="0" y="826921"/>
            <a:ext cx="5927033" cy="3802229"/>
          </a:xfrm>
          <a:prstGeom prst="rect">
            <a:avLst/>
          </a:prstGeom>
          <a:noFill/>
          <a:ln>
            <a:noFill/>
          </a:ln>
        </p:spPr>
      </p:pic>
      <p:sp>
        <p:nvSpPr>
          <p:cNvPr id="20" name="Rectangle 19"/>
          <p:cNvSpPr/>
          <p:nvPr/>
        </p:nvSpPr>
        <p:spPr>
          <a:xfrm>
            <a:off x="3048000" y="3257550"/>
            <a:ext cx="2743200" cy="1441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D6344F9B-986A-3DA8-701A-C78E4C27275F}"/>
              </a:ext>
            </a:extLst>
          </p:cNvPr>
          <p:cNvSpPr>
            <a:spLocks noGrp="1"/>
          </p:cNvSpPr>
          <p:nvPr>
            <p:ph idx="1"/>
          </p:nvPr>
        </p:nvSpPr>
        <p:spPr>
          <a:xfrm>
            <a:off x="5927032" y="1143000"/>
            <a:ext cx="2226367" cy="3943350"/>
          </a:xfrm>
          <a:ln w="38100">
            <a:solidFill>
              <a:srgbClr val="FF0000"/>
            </a:solidFill>
          </a:ln>
        </p:spPr>
        <p:txBody>
          <a:bodyPr>
            <a:normAutofit lnSpcReduction="10000"/>
          </a:bodyPr>
          <a:lstStyle/>
          <a:p>
            <a:pPr>
              <a:spcBef>
                <a:spcPts val="0"/>
              </a:spcBef>
            </a:pPr>
            <a:r>
              <a:rPr lang="en-US" sz="2400" dirty="0">
                <a:latin typeface="Arial Narrow" panose="020B0606020202030204" pitchFamily="34" charset="0"/>
              </a:rPr>
              <a:t>Priming</a:t>
            </a:r>
          </a:p>
          <a:p>
            <a:pPr>
              <a:spcBef>
                <a:spcPts val="0"/>
              </a:spcBef>
            </a:pPr>
            <a:r>
              <a:rPr lang="en-US" sz="2400" dirty="0">
                <a:latin typeface="Arial Narrow" panose="020B0606020202030204" pitchFamily="34" charset="0"/>
              </a:rPr>
              <a:t>Visualization exercise</a:t>
            </a:r>
          </a:p>
          <a:p>
            <a:pPr>
              <a:spcBef>
                <a:spcPts val="0"/>
              </a:spcBef>
            </a:pPr>
            <a:r>
              <a:rPr lang="en-US" sz="2400" dirty="0">
                <a:latin typeface="Arial Narrow" panose="020B0606020202030204" pitchFamily="34" charset="0"/>
              </a:rPr>
              <a:t>Case-based discussion</a:t>
            </a:r>
          </a:p>
          <a:p>
            <a:pPr>
              <a:spcBef>
                <a:spcPts val="0"/>
              </a:spcBef>
            </a:pPr>
            <a:r>
              <a:rPr lang="en-US" sz="2400" dirty="0">
                <a:latin typeface="Arial Narrow" panose="020B0606020202030204" pitchFamily="34" charset="0"/>
              </a:rPr>
              <a:t>Commitment to change</a:t>
            </a:r>
          </a:p>
          <a:p>
            <a:pPr>
              <a:spcBef>
                <a:spcPts val="0"/>
              </a:spcBef>
            </a:pPr>
            <a:r>
              <a:rPr lang="en-US" sz="2400" dirty="0">
                <a:latin typeface="Arial Narrow" panose="020B0606020202030204" pitchFamily="34" charset="0"/>
              </a:rPr>
              <a:t>Reflection &amp; Journaling</a:t>
            </a:r>
          </a:p>
          <a:p>
            <a:pPr>
              <a:spcBef>
                <a:spcPts val="0"/>
              </a:spcBef>
            </a:pPr>
            <a:r>
              <a:rPr lang="en-US" sz="2400" dirty="0">
                <a:latin typeface="Arial Narrow" panose="020B0606020202030204" pitchFamily="34" charset="0"/>
              </a:rPr>
              <a:t>Online repository</a:t>
            </a:r>
          </a:p>
        </p:txBody>
      </p:sp>
    </p:spTree>
    <p:extLst>
      <p:ext uri="{BB962C8B-B14F-4D97-AF65-F5344CB8AC3E}">
        <p14:creationId xmlns:p14="http://schemas.microsoft.com/office/powerpoint/2010/main" val="8331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0" y="1"/>
            <a:ext cx="8153399" cy="590550"/>
          </a:xfrm>
        </p:spPr>
        <p:txBody>
          <a:bodyPr>
            <a:normAutofit fontScale="90000"/>
          </a:bodyPr>
          <a:lstStyle/>
          <a:p>
            <a:r>
              <a:rPr lang="en-US" sz="3600" dirty="0">
                <a:solidFill>
                  <a:schemeClr val="tx2">
                    <a:lumMod val="75000"/>
                  </a:schemeClr>
                </a:solidFill>
              </a:rPr>
              <a:t>Results</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76200" y="4019550"/>
            <a:ext cx="8077200" cy="1054779"/>
          </a:xfrm>
          <a:prstGeom prst="rect">
            <a:avLst/>
          </a:prstGeom>
        </p:spPr>
      </p:pic>
      <p:graphicFrame>
        <p:nvGraphicFramePr>
          <p:cNvPr id="11" name="Chart 10"/>
          <p:cNvGraphicFramePr>
            <a:graphicFrameLocks/>
          </p:cNvGraphicFramePr>
          <p:nvPr/>
        </p:nvGraphicFramePr>
        <p:xfrm>
          <a:off x="533398" y="295276"/>
          <a:ext cx="7086601" cy="3817051"/>
        </p:xfrm>
        <a:graphic>
          <a:graphicData uri="http://schemas.openxmlformats.org/drawingml/2006/chart">
            <c:chart xmlns:c="http://schemas.openxmlformats.org/drawingml/2006/chart" xmlns:r="http://schemas.openxmlformats.org/officeDocument/2006/relationships" r:id="rId5"/>
          </a:graphicData>
        </a:graphic>
      </p:graphicFrame>
      <p:sp>
        <p:nvSpPr>
          <p:cNvPr id="12" name="5-Point Star 11"/>
          <p:cNvSpPr/>
          <p:nvPr/>
        </p:nvSpPr>
        <p:spPr>
          <a:xfrm>
            <a:off x="1697182" y="666750"/>
            <a:ext cx="207818" cy="19049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3221182" y="704851"/>
            <a:ext cx="207818" cy="19049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324600" y="933451"/>
            <a:ext cx="207818" cy="19049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764"/>
                </a:solidFill>
                <a:latin typeface="Gill Sans MT" panose="020B0502020104020203" pitchFamily="34" charset="0"/>
              </a:rPr>
              <a:t> </a:t>
            </a:r>
            <a:endParaRPr lang="en-US" dirty="0">
              <a:solidFill>
                <a:srgbClr val="003764"/>
              </a:solidFill>
              <a:latin typeface="Gill Sans MT" panose="020B0502020104020203" pitchFamily="34" charset="0"/>
            </a:endParaRPr>
          </a:p>
        </p:txBody>
      </p:sp>
      <p:sp>
        <p:nvSpPr>
          <p:cNvPr id="3" name="Content Placeholder 2"/>
          <p:cNvSpPr>
            <a:spLocks noGrp="1"/>
          </p:cNvSpPr>
          <p:nvPr>
            <p:ph idx="1"/>
          </p:nvPr>
        </p:nvSpPr>
        <p:spPr>
          <a:xfrm>
            <a:off x="457200" y="1200151"/>
            <a:ext cx="7620000" cy="3394472"/>
          </a:xfrm>
        </p:spPr>
        <p:txBody>
          <a:bodyPr>
            <a:normAutofit/>
          </a:bodyPr>
          <a:lstStyle/>
          <a:p>
            <a:r>
              <a:rPr lang="en-US" sz="2400" dirty="0">
                <a:solidFill>
                  <a:srgbClr val="003764"/>
                </a:solidFill>
                <a:latin typeface="Gill Sans MT" panose="020B0502020104020203" pitchFamily="34" charset="0"/>
              </a:rPr>
              <a:t>Dr. </a:t>
            </a:r>
            <a:r>
              <a:rPr lang="en-US" sz="2400" dirty="0" err="1">
                <a:solidFill>
                  <a:srgbClr val="003764"/>
                </a:solidFill>
                <a:latin typeface="Gill Sans MT" panose="020B0502020104020203" pitchFamily="34" charset="0"/>
              </a:rPr>
              <a:t>Ramawamy</a:t>
            </a:r>
            <a:r>
              <a:rPr lang="en-US" sz="2400" dirty="0">
                <a:solidFill>
                  <a:srgbClr val="003764"/>
                </a:solidFill>
                <a:latin typeface="Gill Sans MT" panose="020B0502020104020203" pitchFamily="34" charset="0"/>
              </a:rPr>
              <a:t> is the </a:t>
            </a:r>
            <a:r>
              <a:rPr lang="en-US" sz="2400" b="0" i="0" dirty="0">
                <a:solidFill>
                  <a:schemeClr val="tx2">
                    <a:lumMod val="75000"/>
                  </a:schemeClr>
                </a:solidFill>
                <a:effectLst/>
                <a:latin typeface="Gill Sans MT" panose="020B0502020104020203" pitchFamily="34" charset="77"/>
              </a:rPr>
              <a:t>Assessment Lead for Aquifer Geriatrics. </a:t>
            </a:r>
            <a:endParaRPr lang="en-US" sz="2400" dirty="0">
              <a:solidFill>
                <a:schemeClr val="tx2">
                  <a:lumMod val="75000"/>
                </a:schemeClr>
              </a:solidFill>
              <a:latin typeface="Gill Sans MT" panose="020B0502020104020203" pitchFamily="34" charset="77"/>
            </a:endParaRPr>
          </a:p>
        </p:txBody>
      </p:sp>
      <p:grpSp>
        <p:nvGrpSpPr>
          <p:cNvPr id="4" name="Group 3"/>
          <p:cNvGrpSpPr/>
          <p:nvPr/>
        </p:nvGrpSpPr>
        <p:grpSpPr>
          <a:xfrm>
            <a:off x="8153399"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
        <p:nvSpPr>
          <p:cNvPr id="9" name="TextBox 8">
            <a:extLst>
              <a:ext uri="{FF2B5EF4-FFF2-40B4-BE49-F238E27FC236}">
                <a16:creationId xmlns:a16="http://schemas.microsoft.com/office/drawing/2014/main" id="{3F118D3A-67CC-DEEE-EBFC-4EFEAB068456}"/>
              </a:ext>
            </a:extLst>
          </p:cNvPr>
          <p:cNvSpPr txBox="1"/>
          <p:nvPr/>
        </p:nvSpPr>
        <p:spPr>
          <a:xfrm>
            <a:off x="457200" y="205979"/>
            <a:ext cx="7543800" cy="584775"/>
          </a:xfrm>
          <a:prstGeom prst="rect">
            <a:avLst/>
          </a:prstGeom>
          <a:noFill/>
        </p:spPr>
        <p:txBody>
          <a:bodyPr wrap="square" rtlCol="0">
            <a:spAutoFit/>
          </a:bodyPr>
          <a:lstStyle/>
          <a:p>
            <a:r>
              <a:rPr lang="en-US" sz="3200" b="1" dirty="0">
                <a:solidFill>
                  <a:schemeClr val="tx2">
                    <a:lumMod val="75000"/>
                  </a:schemeClr>
                </a:solidFill>
              </a:rPr>
              <a:t>Relevant Disclosures</a:t>
            </a:r>
          </a:p>
        </p:txBody>
      </p:sp>
    </p:spTree>
    <p:extLst>
      <p:ext uri="{BB962C8B-B14F-4D97-AF65-F5344CB8AC3E}">
        <p14:creationId xmlns:p14="http://schemas.microsoft.com/office/powerpoint/2010/main" val="141107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with medium confidence">
            <a:extLst>
              <a:ext uri="{FF2B5EF4-FFF2-40B4-BE49-F238E27FC236}">
                <a16:creationId xmlns:a16="http://schemas.microsoft.com/office/drawing/2014/main" id="{BDB1522F-60CA-8715-04BB-D517AFC35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0" y="285750"/>
            <a:ext cx="3108960" cy="873225"/>
          </a:xfrm>
          <a:prstGeom prst="rect">
            <a:avLst/>
          </a:prstGeom>
        </p:spPr>
      </p:pic>
      <p:sp>
        <p:nvSpPr>
          <p:cNvPr id="2" name="Title 1"/>
          <p:cNvSpPr>
            <a:spLocks noGrp="1"/>
          </p:cNvSpPr>
          <p:nvPr>
            <p:ph type="ctrTitle"/>
          </p:nvPr>
        </p:nvSpPr>
        <p:spPr>
          <a:xfrm>
            <a:off x="-76200" y="1782749"/>
            <a:ext cx="8458200" cy="1102519"/>
          </a:xfrm>
        </p:spPr>
        <p:txBody>
          <a:bodyPr>
            <a:normAutofit fontScale="90000"/>
          </a:bodyPr>
          <a:lstStyle/>
          <a:p>
            <a:r>
              <a:rPr lang="en-US" sz="3100" b="1" dirty="0">
                <a:solidFill>
                  <a:schemeClr val="tx2">
                    <a:lumMod val="75000"/>
                  </a:schemeClr>
                </a:solidFill>
                <a:latin typeface="Segoe UI" panose="020B0502040204020203" pitchFamily="34" charset="0"/>
              </a:rPr>
              <a:t>Taking a Stand Against Ageism: </a:t>
            </a:r>
            <a:br>
              <a:rPr lang="en-US" sz="3100" b="1" dirty="0">
                <a:solidFill>
                  <a:schemeClr val="tx2">
                    <a:lumMod val="75000"/>
                  </a:schemeClr>
                </a:solidFill>
                <a:latin typeface="Segoe UI" panose="020B0502040204020203" pitchFamily="34" charset="0"/>
              </a:rPr>
            </a:br>
            <a:r>
              <a:rPr lang="en-US" sz="3100" b="1" dirty="0">
                <a:solidFill>
                  <a:schemeClr val="tx2">
                    <a:lumMod val="75000"/>
                  </a:schemeClr>
                </a:solidFill>
                <a:latin typeface="Segoe UI" panose="020B0502040204020203" pitchFamily="34" charset="0"/>
              </a:rPr>
              <a:t>Anti-Ageism Interventions in Primary Care Residency Training</a:t>
            </a:r>
            <a:br>
              <a:rPr lang="en-US" sz="3400" b="1" dirty="0">
                <a:solidFill>
                  <a:schemeClr val="tx2">
                    <a:lumMod val="75000"/>
                  </a:schemeClr>
                </a:solidFill>
                <a:latin typeface="Segoe UI" panose="020B0502040204020203" pitchFamily="34" charset="0"/>
              </a:rPr>
            </a:br>
            <a:endParaRPr lang="en-US" sz="3400" dirty="0">
              <a:solidFill>
                <a:schemeClr val="tx2">
                  <a:lumMod val="75000"/>
                </a:schemeClr>
              </a:solidFill>
              <a:latin typeface="Segoe UI Symbol" panose="020B0502040204020203" pitchFamily="34" charset="0"/>
              <a:ea typeface="Segoe UI Symbol" panose="020B0502040204020203" pitchFamily="34" charset="0"/>
            </a:endParaRPr>
          </a:p>
        </p:txBody>
      </p:sp>
      <p:sp>
        <p:nvSpPr>
          <p:cNvPr id="3" name="Subtitle 2"/>
          <p:cNvSpPr>
            <a:spLocks noGrp="1"/>
          </p:cNvSpPr>
          <p:nvPr>
            <p:ph type="subTitle" idx="1"/>
          </p:nvPr>
        </p:nvSpPr>
        <p:spPr>
          <a:xfrm>
            <a:off x="1188720" y="3114675"/>
            <a:ext cx="6400800" cy="1314450"/>
          </a:xfrm>
        </p:spPr>
        <p:txBody>
          <a:bodyPr>
            <a:normAutofit fontScale="62500" lnSpcReduction="20000"/>
          </a:bodyPr>
          <a:lstStyle/>
          <a:p>
            <a:r>
              <a:rPr lang="en-US" sz="2400" dirty="0">
                <a:solidFill>
                  <a:srgbClr val="003764"/>
                </a:solidFill>
                <a:latin typeface="Gill Sans MT" panose="020B0502020104020203" pitchFamily="34" charset="0"/>
              </a:rPr>
              <a:t>Mallory </a:t>
            </a:r>
            <a:r>
              <a:rPr lang="en-US" sz="2400" dirty="0" err="1">
                <a:solidFill>
                  <a:srgbClr val="003764"/>
                </a:solidFill>
                <a:latin typeface="Gill Sans MT" panose="020B0502020104020203" pitchFamily="34" charset="0"/>
              </a:rPr>
              <a:t>McClester</a:t>
            </a:r>
            <a:r>
              <a:rPr lang="en-US" sz="2400" dirty="0">
                <a:solidFill>
                  <a:srgbClr val="003764"/>
                </a:solidFill>
                <a:latin typeface="Gill Sans MT" panose="020B0502020104020203" pitchFamily="34" charset="0"/>
              </a:rPr>
              <a:t> Brown, MD</a:t>
            </a:r>
          </a:p>
          <a:p>
            <a:r>
              <a:rPr lang="en-US" sz="2400" dirty="0">
                <a:solidFill>
                  <a:srgbClr val="003764"/>
                </a:solidFill>
                <a:latin typeface="Gill Sans MT" panose="020B0502020104020203" pitchFamily="34" charset="0"/>
              </a:rPr>
              <a:t>Clinical Assistant Professor</a:t>
            </a:r>
          </a:p>
          <a:p>
            <a:r>
              <a:rPr lang="en-US" sz="2400" dirty="0">
                <a:solidFill>
                  <a:srgbClr val="003764"/>
                </a:solidFill>
                <a:latin typeface="Gill Sans MT" panose="020B0502020104020203" pitchFamily="34" charset="0"/>
              </a:rPr>
              <a:t>University of North Carolina School of Medicine</a:t>
            </a:r>
          </a:p>
          <a:p>
            <a:r>
              <a:rPr lang="en-US" sz="2400" dirty="0">
                <a:solidFill>
                  <a:srgbClr val="003764"/>
                </a:solidFill>
                <a:latin typeface="Gill Sans MT" panose="020B0502020104020203" pitchFamily="34" charset="0"/>
              </a:rPr>
              <a:t>Department of Family Medicine</a:t>
            </a:r>
          </a:p>
          <a:p>
            <a:r>
              <a:rPr lang="en-US" sz="2400" dirty="0">
                <a:solidFill>
                  <a:srgbClr val="003764"/>
                </a:solidFill>
                <a:latin typeface="Gill Sans MT" panose="020B0502020104020203" pitchFamily="34" charset="0"/>
              </a:rPr>
              <a:t>Division of Geriatrics </a:t>
            </a:r>
          </a:p>
        </p:txBody>
      </p:sp>
      <p:grpSp>
        <p:nvGrpSpPr>
          <p:cNvPr id="7" name="Group 6"/>
          <p:cNvGrpSpPr/>
          <p:nvPr/>
        </p:nvGrpSpPr>
        <p:grpSpPr>
          <a:xfrm>
            <a:off x="8153401" y="0"/>
            <a:ext cx="990601" cy="5200650"/>
            <a:chOff x="8153400" y="0"/>
            <a:chExt cx="990601" cy="6934200"/>
          </a:xfrm>
        </p:grpSpPr>
        <p:sp>
          <p:nvSpPr>
            <p:cNvPr id="4" name="Rectangle 3"/>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logo&#10;&#10;Description automatically generated with medium confidence">
            <a:extLst>
              <a:ext uri="{FF2B5EF4-FFF2-40B4-BE49-F238E27FC236}">
                <a16:creationId xmlns:a16="http://schemas.microsoft.com/office/drawing/2014/main" id="{AC2BEAB9-0F7D-3E86-2E5B-FC7CC2E6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Tree>
    <p:extLst>
      <p:ext uri="{BB962C8B-B14F-4D97-AF65-F5344CB8AC3E}">
        <p14:creationId xmlns:p14="http://schemas.microsoft.com/office/powerpoint/2010/main" val="245544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228600" y="555058"/>
            <a:ext cx="8686800" cy="857250"/>
          </a:xfrm>
        </p:spPr>
        <p:txBody>
          <a:bodyPr>
            <a:normAutofit/>
          </a:bodyPr>
          <a:lstStyle/>
          <a:p>
            <a:r>
              <a:rPr lang="en-US" sz="2800" b="1" dirty="0">
                <a:solidFill>
                  <a:schemeClr val="tx2">
                    <a:lumMod val="75000"/>
                  </a:schemeClr>
                </a:solidFill>
              </a:rPr>
              <a:t>Anti-Ageism Interventions in Primary Care Residency</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Diagram 13">
            <a:extLst>
              <a:ext uri="{FF2B5EF4-FFF2-40B4-BE49-F238E27FC236}">
                <a16:creationId xmlns:a16="http://schemas.microsoft.com/office/drawing/2014/main" id="{402AFBD3-4365-25CB-B6C3-8315B277F7E2}"/>
              </a:ext>
            </a:extLst>
          </p:cNvPr>
          <p:cNvGraphicFramePr/>
          <p:nvPr>
            <p:extLst>
              <p:ext uri="{D42A27DB-BD31-4B8C-83A1-F6EECF244321}">
                <p14:modId xmlns:p14="http://schemas.microsoft.com/office/powerpoint/2010/main" val="1927718203"/>
              </p:ext>
            </p:extLst>
          </p:nvPr>
        </p:nvGraphicFramePr>
        <p:xfrm>
          <a:off x="967353" y="78010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485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381000" y="342901"/>
            <a:ext cx="8763000" cy="857250"/>
          </a:xfrm>
        </p:spPr>
        <p:txBody>
          <a:bodyPr>
            <a:noAutofit/>
          </a:bodyPr>
          <a:lstStyle/>
          <a:p>
            <a:r>
              <a:rPr lang="en-US" sz="3600" b="1" dirty="0">
                <a:solidFill>
                  <a:schemeClr val="tx2">
                    <a:lumMod val="75000"/>
                  </a:schemeClr>
                </a:solidFill>
              </a:rPr>
              <a:t>Results </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Table 10">
            <a:extLst>
              <a:ext uri="{FF2B5EF4-FFF2-40B4-BE49-F238E27FC236}">
                <a16:creationId xmlns:a16="http://schemas.microsoft.com/office/drawing/2014/main" id="{76FAEC4D-617E-47CC-EA11-B3A18292BDB7}"/>
              </a:ext>
            </a:extLst>
          </p:cNvPr>
          <p:cNvGraphicFramePr>
            <a:graphicFrameLocks noGrp="1"/>
          </p:cNvGraphicFramePr>
          <p:nvPr>
            <p:extLst>
              <p:ext uri="{D42A27DB-BD31-4B8C-83A1-F6EECF244321}">
                <p14:modId xmlns:p14="http://schemas.microsoft.com/office/powerpoint/2010/main" val="2936443156"/>
              </p:ext>
            </p:extLst>
          </p:nvPr>
        </p:nvGraphicFramePr>
        <p:xfrm>
          <a:off x="304800" y="1229799"/>
          <a:ext cx="6096000" cy="10109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33532589"/>
                    </a:ext>
                  </a:extLst>
                </a:gridCol>
              </a:tblGrid>
              <a:tr h="370840">
                <a:tc>
                  <a:txBody>
                    <a:bodyPr/>
                    <a:lstStyle/>
                    <a:p>
                      <a:r>
                        <a:rPr lang="en-US" dirty="0"/>
                        <a:t>Qualitative Outcomes:</a:t>
                      </a:r>
                    </a:p>
                  </a:txBody>
                  <a:tcPr/>
                </a:tc>
                <a:extLst>
                  <a:ext uri="{0D108BD9-81ED-4DB2-BD59-A6C34878D82A}">
                    <a16:rowId xmlns:a16="http://schemas.microsoft.com/office/drawing/2014/main" val="1069600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rPr>
                        <a:t>“As a young physician, I never stopped to think about ageism and how it factors into my patient’s care”</a:t>
                      </a:r>
                    </a:p>
                  </a:txBody>
                  <a:tcPr/>
                </a:tc>
                <a:extLst>
                  <a:ext uri="{0D108BD9-81ED-4DB2-BD59-A6C34878D82A}">
                    <a16:rowId xmlns:a16="http://schemas.microsoft.com/office/drawing/2014/main" val="3416313468"/>
                  </a:ext>
                </a:extLst>
              </a:tr>
            </a:tbl>
          </a:graphicData>
        </a:graphic>
      </p:graphicFrame>
      <p:graphicFrame>
        <p:nvGraphicFramePr>
          <p:cNvPr id="13" name="Content Placeholder 12">
            <a:extLst>
              <a:ext uri="{FF2B5EF4-FFF2-40B4-BE49-F238E27FC236}">
                <a16:creationId xmlns:a16="http://schemas.microsoft.com/office/drawing/2014/main" id="{1C8C204C-6439-35E9-2BFA-F5ADA0F548EF}"/>
              </a:ext>
            </a:extLst>
          </p:cNvPr>
          <p:cNvGraphicFramePr>
            <a:graphicFrameLocks noGrp="1"/>
          </p:cNvGraphicFramePr>
          <p:nvPr>
            <p:ph idx="1"/>
            <p:extLst>
              <p:ext uri="{D42A27DB-BD31-4B8C-83A1-F6EECF244321}">
                <p14:modId xmlns:p14="http://schemas.microsoft.com/office/powerpoint/2010/main" val="2870848680"/>
              </p:ext>
            </p:extLst>
          </p:nvPr>
        </p:nvGraphicFramePr>
        <p:xfrm>
          <a:off x="4257514" y="2760662"/>
          <a:ext cx="3276600" cy="202247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83A2060-C38E-EBB6-7415-300FA71D44B9}"/>
              </a:ext>
            </a:extLst>
          </p:cNvPr>
          <p:cNvSpPr txBox="1"/>
          <p:nvPr/>
        </p:nvSpPr>
        <p:spPr>
          <a:xfrm>
            <a:off x="4422183" y="2423919"/>
            <a:ext cx="3086100" cy="307777"/>
          </a:xfrm>
          <a:prstGeom prst="rect">
            <a:avLst/>
          </a:prstGeom>
          <a:noFill/>
        </p:spPr>
        <p:txBody>
          <a:bodyPr wrap="square" rtlCol="0">
            <a:spAutoFit/>
          </a:bodyPr>
          <a:lstStyle/>
          <a:p>
            <a:r>
              <a:rPr lang="en-US" sz="1400" dirty="0"/>
              <a:t>Resident Attitudes throughout Training </a:t>
            </a:r>
          </a:p>
        </p:txBody>
      </p:sp>
    </p:spTree>
    <p:extLst>
      <p:ext uri="{BB962C8B-B14F-4D97-AF65-F5344CB8AC3E}">
        <p14:creationId xmlns:p14="http://schemas.microsoft.com/office/powerpoint/2010/main" val="427182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logo&#10;&#10;Description automatically generated with medium confidence">
            <a:extLst>
              <a:ext uri="{FF2B5EF4-FFF2-40B4-BE49-F238E27FC236}">
                <a16:creationId xmlns:a16="http://schemas.microsoft.com/office/drawing/2014/main" id="{BDB1522F-60CA-8715-04BB-D517AFC35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0" y="285750"/>
            <a:ext cx="3108960" cy="873225"/>
          </a:xfrm>
          <a:prstGeom prst="rect">
            <a:avLst/>
          </a:prstGeom>
        </p:spPr>
      </p:pic>
      <p:sp>
        <p:nvSpPr>
          <p:cNvPr id="2" name="Title 1"/>
          <p:cNvSpPr>
            <a:spLocks noGrp="1"/>
          </p:cNvSpPr>
          <p:nvPr>
            <p:ph type="ctrTitle"/>
          </p:nvPr>
        </p:nvSpPr>
        <p:spPr>
          <a:xfrm>
            <a:off x="381000" y="1597819"/>
            <a:ext cx="7772400" cy="1102519"/>
          </a:xfrm>
        </p:spPr>
        <p:txBody>
          <a:bodyPr>
            <a:normAutofit fontScale="90000"/>
          </a:bodyPr>
          <a:lstStyle/>
          <a:p>
            <a:r>
              <a:rPr lang="en-US" b="1" dirty="0">
                <a:solidFill>
                  <a:schemeClr val="tx2">
                    <a:lumMod val="75000"/>
                  </a:schemeClr>
                </a:solidFill>
                <a:latin typeface="Segoe UI" panose="020B0502040204020203" pitchFamily="34" charset="0"/>
              </a:rPr>
              <a:t>Taking a Stand Against Ageism:</a:t>
            </a:r>
            <a:endParaRPr lang="en-US" dirty="0">
              <a:solidFill>
                <a:srgbClr val="003764"/>
              </a:solidFill>
              <a:latin typeface="Gill Sans MT" panose="020B0502020104020203" pitchFamily="34" charset="0"/>
            </a:endParaRPr>
          </a:p>
        </p:txBody>
      </p:sp>
      <p:sp>
        <p:nvSpPr>
          <p:cNvPr id="3" name="Subtitle 2"/>
          <p:cNvSpPr>
            <a:spLocks noGrp="1"/>
          </p:cNvSpPr>
          <p:nvPr>
            <p:ph type="subTitle" idx="1"/>
          </p:nvPr>
        </p:nvSpPr>
        <p:spPr/>
        <p:txBody>
          <a:bodyPr/>
          <a:lstStyle/>
          <a:p>
            <a:r>
              <a:rPr lang="en-US">
                <a:solidFill>
                  <a:srgbClr val="003764"/>
                </a:solidFill>
                <a:latin typeface="Gill Sans MT" panose="020B0502020104020203" pitchFamily="34" charset="0"/>
              </a:rPr>
              <a:t>Ryan</a:t>
            </a:r>
            <a:endParaRPr lang="en-US" dirty="0">
              <a:solidFill>
                <a:srgbClr val="003764"/>
              </a:solidFill>
              <a:latin typeface="Gill Sans MT" panose="020B0502020104020203" pitchFamily="34" charset="0"/>
            </a:endParaRPr>
          </a:p>
          <a:p>
            <a:r>
              <a:rPr lang="en-US" dirty="0">
                <a:solidFill>
                  <a:srgbClr val="003764"/>
                </a:solidFill>
                <a:latin typeface="Gill Sans MT" panose="020B0502020104020203" pitchFamily="34" charset="0"/>
              </a:rPr>
              <a:t>Brent</a:t>
            </a:r>
          </a:p>
        </p:txBody>
      </p:sp>
      <p:grpSp>
        <p:nvGrpSpPr>
          <p:cNvPr id="7" name="Group 6"/>
          <p:cNvGrpSpPr/>
          <p:nvPr/>
        </p:nvGrpSpPr>
        <p:grpSpPr>
          <a:xfrm>
            <a:off x="8153401" y="0"/>
            <a:ext cx="990601" cy="5200650"/>
            <a:chOff x="8153400" y="0"/>
            <a:chExt cx="990601" cy="6934200"/>
          </a:xfrm>
        </p:grpSpPr>
        <p:sp>
          <p:nvSpPr>
            <p:cNvPr id="4" name="Rectangle 3"/>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up of a logo&#10;&#10;Description automatically generated with medium confidence">
            <a:extLst>
              <a:ext uri="{FF2B5EF4-FFF2-40B4-BE49-F238E27FC236}">
                <a16:creationId xmlns:a16="http://schemas.microsoft.com/office/drawing/2014/main" id="{AC2BEAB9-0F7D-3E86-2E5B-FC7CC2E6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Tree>
    <p:extLst>
      <p:ext uri="{BB962C8B-B14F-4D97-AF65-F5344CB8AC3E}">
        <p14:creationId xmlns:p14="http://schemas.microsoft.com/office/powerpoint/2010/main" val="161830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764"/>
                </a:solidFill>
                <a:latin typeface="Gill Sans MT" panose="020B0502020104020203" pitchFamily="34" charset="0"/>
              </a:rPr>
              <a:t> </a:t>
            </a:r>
          </a:p>
        </p:txBody>
      </p:sp>
      <p:grpSp>
        <p:nvGrpSpPr>
          <p:cNvPr id="4" name="Group 3"/>
          <p:cNvGrpSpPr/>
          <p:nvPr/>
        </p:nvGrpSpPr>
        <p:grpSpPr>
          <a:xfrm>
            <a:off x="8153401"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
        <p:nvSpPr>
          <p:cNvPr id="9" name="TextBox 8">
            <a:extLst>
              <a:ext uri="{FF2B5EF4-FFF2-40B4-BE49-F238E27FC236}">
                <a16:creationId xmlns:a16="http://schemas.microsoft.com/office/drawing/2014/main" id="{6D88B2D2-45FE-AD91-0F3B-0AE8EAE54488}"/>
              </a:ext>
            </a:extLst>
          </p:cNvPr>
          <p:cNvSpPr txBox="1"/>
          <p:nvPr/>
        </p:nvSpPr>
        <p:spPr>
          <a:xfrm>
            <a:off x="4127740" y="3632464"/>
            <a:ext cx="4220947" cy="1323439"/>
          </a:xfrm>
          <a:prstGeom prst="rect">
            <a:avLst/>
          </a:prstGeom>
          <a:noFill/>
          <a:ln w="38100">
            <a:solidFill>
              <a:srgbClr val="D35E13"/>
            </a:solidFill>
          </a:ln>
        </p:spPr>
        <p:txBody>
          <a:bodyPr wrap="square" rtlCol="0">
            <a:spAutoFit/>
          </a:bodyPr>
          <a:lstStyle/>
          <a:p>
            <a:r>
              <a:rPr lang="en-US" sz="2000" dirty="0">
                <a:solidFill>
                  <a:schemeClr val="tx2">
                    <a:lumMod val="75000"/>
                  </a:schemeClr>
                </a:solidFill>
              </a:rPr>
              <a:t>Why build curricula for fellows?</a:t>
            </a:r>
          </a:p>
          <a:p>
            <a:pPr marL="285750" indent="-285750">
              <a:buFont typeface="Arial" panose="020B0604020202020204" pitchFamily="34" charset="0"/>
              <a:buChar char="•"/>
            </a:pPr>
            <a:r>
              <a:rPr lang="en-US" sz="2000" dirty="0">
                <a:solidFill>
                  <a:schemeClr val="tx2">
                    <a:lumMod val="75000"/>
                  </a:schemeClr>
                </a:solidFill>
              </a:rPr>
              <a:t>Ageism is universal</a:t>
            </a:r>
          </a:p>
          <a:p>
            <a:pPr marL="285750" indent="-285750">
              <a:buFont typeface="Arial" panose="020B0604020202020204" pitchFamily="34" charset="0"/>
              <a:buChar char="•"/>
            </a:pPr>
            <a:r>
              <a:rPr lang="en-US" sz="2000" dirty="0">
                <a:solidFill>
                  <a:schemeClr val="tx2">
                    <a:lumMod val="75000"/>
                  </a:schemeClr>
                </a:solidFill>
              </a:rPr>
              <a:t>Impacts us, our pts, &amp; society</a:t>
            </a:r>
          </a:p>
          <a:p>
            <a:pPr marL="285750" indent="-285750">
              <a:buFont typeface="Arial" panose="020B0604020202020204" pitchFamily="34" charset="0"/>
              <a:buChar char="•"/>
            </a:pPr>
            <a:r>
              <a:rPr lang="en-US" sz="2000" dirty="0">
                <a:solidFill>
                  <a:schemeClr val="tx2">
                    <a:lumMod val="75000"/>
                  </a:schemeClr>
                </a:solidFill>
              </a:rPr>
              <a:t>Fellows are future change agents!</a:t>
            </a:r>
          </a:p>
        </p:txBody>
      </p:sp>
      <p:graphicFrame>
        <p:nvGraphicFramePr>
          <p:cNvPr id="10" name="Content Placeholder 9">
            <a:extLst>
              <a:ext uri="{FF2B5EF4-FFF2-40B4-BE49-F238E27FC236}">
                <a16:creationId xmlns:a16="http://schemas.microsoft.com/office/drawing/2014/main" id="{D0000D88-ED76-24B3-6268-4103AC792759}"/>
              </a:ext>
            </a:extLst>
          </p:cNvPr>
          <p:cNvGraphicFramePr>
            <a:graphicFrameLocks noGrp="1"/>
          </p:cNvGraphicFramePr>
          <p:nvPr>
            <p:ph idx="1"/>
          </p:nvPr>
        </p:nvGraphicFramePr>
        <p:xfrm>
          <a:off x="172570" y="886803"/>
          <a:ext cx="5618629" cy="369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F3674459-399A-D0E4-4886-116E62D3B3FC}"/>
              </a:ext>
            </a:extLst>
          </p:cNvPr>
          <p:cNvSpPr txBox="1">
            <a:spLocks/>
          </p:cNvSpPr>
          <p:nvPr/>
        </p:nvSpPr>
        <p:spPr>
          <a:xfrm>
            <a:off x="585159" y="187597"/>
            <a:ext cx="7085162" cy="55641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dirty="0">
                <a:solidFill>
                  <a:schemeClr val="tx2">
                    <a:lumMod val="75000"/>
                  </a:schemeClr>
                </a:solidFill>
              </a:rPr>
              <a:t>Ageism Curricula in Fellowship Training</a:t>
            </a:r>
            <a:endParaRPr lang="en-US" dirty="0">
              <a:solidFill>
                <a:schemeClr val="tx2">
                  <a:lumMod val="75000"/>
                </a:schemeClr>
              </a:solidFill>
            </a:endParaRPr>
          </a:p>
        </p:txBody>
      </p:sp>
      <p:pic>
        <p:nvPicPr>
          <p:cNvPr id="15" name="Picture 14">
            <a:extLst>
              <a:ext uri="{FF2B5EF4-FFF2-40B4-BE49-F238E27FC236}">
                <a16:creationId xmlns:a16="http://schemas.microsoft.com/office/drawing/2014/main" id="{20168068-8C11-7744-FF0B-71FF1AF708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0859" y="1269208"/>
            <a:ext cx="2006681" cy="2006681"/>
          </a:xfrm>
          <a:prstGeom prst="rect">
            <a:avLst/>
          </a:prstGeom>
          <a:ln w="38100">
            <a:solidFill>
              <a:srgbClr val="D35E13"/>
            </a:solidFill>
          </a:ln>
        </p:spPr>
      </p:pic>
    </p:spTree>
    <p:extLst>
      <p:ext uri="{BB962C8B-B14F-4D97-AF65-F5344CB8AC3E}">
        <p14:creationId xmlns:p14="http://schemas.microsoft.com/office/powerpoint/2010/main" val="271429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03575"/>
          </a:xfrm>
        </p:spPr>
        <p:txBody>
          <a:bodyPr>
            <a:normAutofit fontScale="90000"/>
          </a:bodyPr>
          <a:lstStyle/>
          <a:p>
            <a:r>
              <a:rPr lang="en-US" dirty="0">
                <a:solidFill>
                  <a:srgbClr val="003764"/>
                </a:solidFill>
                <a:latin typeface="Gill Sans MT" panose="020B0502020104020203" pitchFamily="34" charset="0"/>
              </a:rPr>
              <a:t> </a:t>
            </a:r>
          </a:p>
        </p:txBody>
      </p:sp>
      <p:grpSp>
        <p:nvGrpSpPr>
          <p:cNvPr id="4" name="Group 3"/>
          <p:cNvGrpSpPr/>
          <p:nvPr/>
        </p:nvGrpSpPr>
        <p:grpSpPr>
          <a:xfrm>
            <a:off x="8153401"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
        <p:nvSpPr>
          <p:cNvPr id="11" name="Title 1">
            <a:extLst>
              <a:ext uri="{FF2B5EF4-FFF2-40B4-BE49-F238E27FC236}">
                <a16:creationId xmlns:a16="http://schemas.microsoft.com/office/drawing/2014/main" id="{F3674459-399A-D0E4-4886-116E62D3B3FC}"/>
              </a:ext>
            </a:extLst>
          </p:cNvPr>
          <p:cNvSpPr txBox="1">
            <a:spLocks/>
          </p:cNvSpPr>
          <p:nvPr/>
        </p:nvSpPr>
        <p:spPr>
          <a:xfrm>
            <a:off x="491705" y="149339"/>
            <a:ext cx="7085162" cy="46021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National Impact &amp; Outcomes</a:t>
            </a:r>
          </a:p>
        </p:txBody>
      </p:sp>
      <p:graphicFrame>
        <p:nvGraphicFramePr>
          <p:cNvPr id="13" name="Diagram 12">
            <a:extLst>
              <a:ext uri="{FF2B5EF4-FFF2-40B4-BE49-F238E27FC236}">
                <a16:creationId xmlns:a16="http://schemas.microsoft.com/office/drawing/2014/main" id="{8C9E1069-47DE-5484-8370-3B4D83BAFC7E}"/>
              </a:ext>
            </a:extLst>
          </p:cNvPr>
          <p:cNvGraphicFramePr/>
          <p:nvPr/>
        </p:nvGraphicFramePr>
        <p:xfrm>
          <a:off x="258792" y="770945"/>
          <a:ext cx="7550989" cy="1313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e 11">
            <a:extLst>
              <a:ext uri="{FF2B5EF4-FFF2-40B4-BE49-F238E27FC236}">
                <a16:creationId xmlns:a16="http://schemas.microsoft.com/office/drawing/2014/main" id="{03D151F0-CB04-09D1-F724-7EDA86488AE6}"/>
              </a:ext>
            </a:extLst>
          </p:cNvPr>
          <p:cNvGraphicFramePr>
            <a:graphicFrameLocks noGrp="1"/>
          </p:cNvGraphicFramePr>
          <p:nvPr/>
        </p:nvGraphicFramePr>
        <p:xfrm>
          <a:off x="227882" y="2194418"/>
          <a:ext cx="7581899" cy="2339528"/>
        </p:xfrm>
        <a:graphic>
          <a:graphicData uri="http://schemas.openxmlformats.org/drawingml/2006/table">
            <a:tbl>
              <a:tblPr firstRow="1" bandRow="1">
                <a:tableStyleId>{5C22544A-7EE6-4342-B048-85BDC9FD1C3A}</a:tableStyleId>
              </a:tblPr>
              <a:tblGrid>
                <a:gridCol w="7581899">
                  <a:extLst>
                    <a:ext uri="{9D8B030D-6E8A-4147-A177-3AD203B41FA5}">
                      <a16:colId xmlns:a16="http://schemas.microsoft.com/office/drawing/2014/main" val="2206698037"/>
                    </a:ext>
                  </a:extLst>
                </a:gridCol>
              </a:tblGrid>
              <a:tr h="402770">
                <a:tc>
                  <a:txBody>
                    <a:bodyPr/>
                    <a:lstStyle/>
                    <a:p>
                      <a:pPr algn="ctr"/>
                      <a:r>
                        <a:rPr lang="en-US" sz="2400" dirty="0"/>
                        <a:t>Qualitative themes</a:t>
                      </a:r>
                    </a:p>
                  </a:txBody>
                  <a:tcPr>
                    <a:solidFill>
                      <a:srgbClr val="003764"/>
                    </a:solidFill>
                  </a:tcPr>
                </a:tc>
                <a:extLst>
                  <a:ext uri="{0D108BD9-81ED-4DB2-BD59-A6C34878D82A}">
                    <a16:rowId xmlns:a16="http://schemas.microsoft.com/office/drawing/2014/main" val="1568319492"/>
                  </a:ext>
                </a:extLst>
              </a:tr>
              <a:tr h="392524">
                <a:tc>
                  <a:txBody>
                    <a:bodyPr/>
                    <a:lstStyle/>
                    <a:p>
                      <a:r>
                        <a:rPr lang="en-US" sz="1800" dirty="0"/>
                        <a:t>Addressing ageism with pts (worries/fears/image/self-worth)</a:t>
                      </a:r>
                    </a:p>
                  </a:txBody>
                  <a:tcPr/>
                </a:tc>
                <a:extLst>
                  <a:ext uri="{0D108BD9-81ED-4DB2-BD59-A6C34878D82A}">
                    <a16:rowId xmlns:a16="http://schemas.microsoft.com/office/drawing/2014/main" val="1395525647"/>
                  </a:ext>
                </a:extLst>
              </a:tr>
              <a:tr h="322216">
                <a:tc>
                  <a:txBody>
                    <a:bodyPr/>
                    <a:lstStyle/>
                    <a:p>
                      <a:r>
                        <a:rPr lang="en-US" sz="1800" dirty="0"/>
                        <a:t>Personal language awareness</a:t>
                      </a:r>
                    </a:p>
                  </a:txBody>
                  <a:tcPr/>
                </a:tc>
                <a:extLst>
                  <a:ext uri="{0D108BD9-81ED-4DB2-BD59-A6C34878D82A}">
                    <a16:rowId xmlns:a16="http://schemas.microsoft.com/office/drawing/2014/main" val="2709972815"/>
                  </a:ext>
                </a:extLst>
              </a:tr>
              <a:tr h="322216">
                <a:tc>
                  <a:txBody>
                    <a:bodyPr/>
                    <a:lstStyle/>
                    <a:p>
                      <a:r>
                        <a:rPr lang="en-US" sz="1800" dirty="0"/>
                        <a:t>Recognition of others using ageist language </a:t>
                      </a:r>
                    </a:p>
                  </a:txBody>
                  <a:tcPr/>
                </a:tc>
                <a:extLst>
                  <a:ext uri="{0D108BD9-81ED-4DB2-BD59-A6C34878D82A}">
                    <a16:rowId xmlns:a16="http://schemas.microsoft.com/office/drawing/2014/main" val="4135066832"/>
                  </a:ext>
                </a:extLst>
              </a:tr>
              <a:tr h="322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Willingness to intervene when ageism recognized</a:t>
                      </a:r>
                    </a:p>
                  </a:txBody>
                  <a:tcPr/>
                </a:tc>
                <a:extLst>
                  <a:ext uri="{0D108BD9-81ED-4DB2-BD59-A6C34878D82A}">
                    <a16:rowId xmlns:a16="http://schemas.microsoft.com/office/drawing/2014/main" val="3580271317"/>
                  </a:ext>
                </a:extLst>
              </a:tr>
              <a:tr h="392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Language to use to intervene: “I noticed you said X. Tell me more about that”</a:t>
                      </a:r>
                    </a:p>
                  </a:txBody>
                  <a:tcPr/>
                </a:tc>
                <a:extLst>
                  <a:ext uri="{0D108BD9-81ED-4DB2-BD59-A6C34878D82A}">
                    <a16:rowId xmlns:a16="http://schemas.microsoft.com/office/drawing/2014/main" val="2178564211"/>
                  </a:ext>
                </a:extLst>
              </a:tr>
            </a:tbl>
          </a:graphicData>
        </a:graphic>
      </p:graphicFrame>
    </p:spTree>
    <p:extLst>
      <p:ext uri="{BB962C8B-B14F-4D97-AF65-F5344CB8AC3E}">
        <p14:creationId xmlns:p14="http://schemas.microsoft.com/office/powerpoint/2010/main" val="2510730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53401" y="0"/>
            <a:ext cx="990601" cy="5200650"/>
            <a:chOff x="8153400" y="0"/>
            <a:chExt cx="990601" cy="6934200"/>
          </a:xfrm>
        </p:grpSpPr>
        <p:sp>
          <p:nvSpPr>
            <p:cNvPr id="5" name="Rectangle 4"/>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close-up of a logo&#10;&#10;Description automatically generated with medium confidence">
            <a:extLst>
              <a:ext uri="{FF2B5EF4-FFF2-40B4-BE49-F238E27FC236}">
                <a16:creationId xmlns:a16="http://schemas.microsoft.com/office/drawing/2014/main" id="{B140CD60-C0EE-3325-EC9D-515330106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sp>
        <p:nvSpPr>
          <p:cNvPr id="11" name="Title 1">
            <a:extLst>
              <a:ext uri="{FF2B5EF4-FFF2-40B4-BE49-F238E27FC236}">
                <a16:creationId xmlns:a16="http://schemas.microsoft.com/office/drawing/2014/main" id="{F3674459-399A-D0E4-4886-116E62D3B3FC}"/>
              </a:ext>
            </a:extLst>
          </p:cNvPr>
          <p:cNvSpPr txBox="1">
            <a:spLocks/>
          </p:cNvSpPr>
          <p:nvPr/>
        </p:nvSpPr>
        <p:spPr>
          <a:xfrm>
            <a:off x="304800" y="205979"/>
            <a:ext cx="7085162" cy="440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tx2">
                    <a:lumMod val="75000"/>
                  </a:schemeClr>
                </a:solidFill>
              </a:rPr>
              <a:t>Local Impact &amp; Outcomes</a:t>
            </a:r>
          </a:p>
        </p:txBody>
      </p:sp>
      <p:graphicFrame>
        <p:nvGraphicFramePr>
          <p:cNvPr id="13" name="Diagram 12">
            <a:extLst>
              <a:ext uri="{FF2B5EF4-FFF2-40B4-BE49-F238E27FC236}">
                <a16:creationId xmlns:a16="http://schemas.microsoft.com/office/drawing/2014/main" id="{412131E2-244D-6A8E-D27E-D29E6BC57101}"/>
              </a:ext>
            </a:extLst>
          </p:cNvPr>
          <p:cNvGraphicFramePr/>
          <p:nvPr/>
        </p:nvGraphicFramePr>
        <p:xfrm>
          <a:off x="228600" y="856784"/>
          <a:ext cx="7728097" cy="495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Content Placeholder 3">
            <a:extLst>
              <a:ext uri="{FF2B5EF4-FFF2-40B4-BE49-F238E27FC236}">
                <a16:creationId xmlns:a16="http://schemas.microsoft.com/office/drawing/2014/main" id="{C39F073F-FC2B-D3A6-4A6C-BD9B454B53BA}"/>
              </a:ext>
            </a:extLst>
          </p:cNvPr>
          <p:cNvPicPr>
            <a:picLocks noGrp="1" noChangeAspect="1"/>
          </p:cNvPicPr>
          <p:nvPr>
            <p:ph idx="1"/>
          </p:nvPr>
        </p:nvPicPr>
        <p:blipFill rotWithShape="1">
          <a:blip r:embed="rId9"/>
          <a:srcRect l="386" t="1" r="4782" b="-2963"/>
          <a:stretch/>
        </p:blipFill>
        <p:spPr>
          <a:xfrm>
            <a:off x="3962400" y="1974164"/>
            <a:ext cx="4560528" cy="2238003"/>
          </a:xfrm>
          <a:prstGeom prst="rect">
            <a:avLst/>
          </a:prstGeom>
          <a:ln w="19050">
            <a:solidFill>
              <a:schemeClr val="tx1"/>
            </a:solidFill>
          </a:ln>
        </p:spPr>
      </p:pic>
      <p:graphicFrame>
        <p:nvGraphicFramePr>
          <p:cNvPr id="12" name="Table 13">
            <a:extLst>
              <a:ext uri="{FF2B5EF4-FFF2-40B4-BE49-F238E27FC236}">
                <a16:creationId xmlns:a16="http://schemas.microsoft.com/office/drawing/2014/main" id="{35C06BD1-83AF-0FCC-608F-CC5B137B4ACA}"/>
              </a:ext>
            </a:extLst>
          </p:cNvPr>
          <p:cNvGraphicFramePr>
            <a:graphicFrameLocks noGrp="1"/>
          </p:cNvGraphicFramePr>
          <p:nvPr/>
        </p:nvGraphicFramePr>
        <p:xfrm>
          <a:off x="222848" y="1544188"/>
          <a:ext cx="3429000" cy="3017520"/>
        </p:xfrm>
        <a:graphic>
          <a:graphicData uri="http://schemas.openxmlformats.org/drawingml/2006/table">
            <a:tbl>
              <a:tblPr firstRow="1" bandRow="1">
                <a:tableStyleId>{93296810-A885-4BE3-A3E7-6D5BEEA58F35}</a:tableStyleId>
              </a:tblPr>
              <a:tblGrid>
                <a:gridCol w="3429000">
                  <a:extLst>
                    <a:ext uri="{9D8B030D-6E8A-4147-A177-3AD203B41FA5}">
                      <a16:colId xmlns:a16="http://schemas.microsoft.com/office/drawing/2014/main" val="1557771848"/>
                    </a:ext>
                  </a:extLst>
                </a:gridCol>
              </a:tblGrid>
              <a:tr h="354376">
                <a:tc>
                  <a:txBody>
                    <a:bodyPr/>
                    <a:lstStyle/>
                    <a:p>
                      <a:r>
                        <a:rPr lang="en-US" dirty="0"/>
                        <a:t>Evaluation: Mixed Methods</a:t>
                      </a:r>
                    </a:p>
                  </a:txBody>
                  <a:tcPr/>
                </a:tc>
                <a:extLst>
                  <a:ext uri="{0D108BD9-81ED-4DB2-BD59-A6C34878D82A}">
                    <a16:rowId xmlns:a16="http://schemas.microsoft.com/office/drawing/2014/main" val="3887307513"/>
                  </a:ext>
                </a:extLst>
              </a:tr>
              <a:tr h="354376">
                <a:tc>
                  <a:txBody>
                    <a:bodyPr/>
                    <a:lstStyle/>
                    <a:p>
                      <a:r>
                        <a:rPr lang="en-US" dirty="0"/>
                        <a:t>ERA</a:t>
                      </a:r>
                    </a:p>
                  </a:txBody>
                  <a:tcPr/>
                </a:tc>
                <a:extLst>
                  <a:ext uri="{0D108BD9-81ED-4DB2-BD59-A6C34878D82A}">
                    <a16:rowId xmlns:a16="http://schemas.microsoft.com/office/drawing/2014/main" val="47617407"/>
                  </a:ext>
                </a:extLst>
              </a:tr>
              <a:tr h="354376">
                <a:tc>
                  <a:txBody>
                    <a:bodyPr/>
                    <a:lstStyle/>
                    <a:p>
                      <a:r>
                        <a:rPr lang="en-US" dirty="0"/>
                        <a:t>Prior Experience</a:t>
                      </a:r>
                    </a:p>
                  </a:txBody>
                  <a:tcPr/>
                </a:tc>
                <a:extLst>
                  <a:ext uri="{0D108BD9-81ED-4DB2-BD59-A6C34878D82A}">
                    <a16:rowId xmlns:a16="http://schemas.microsoft.com/office/drawing/2014/main" val="398505446"/>
                  </a:ext>
                </a:extLst>
              </a:tr>
              <a:tr h="541129">
                <a:tc>
                  <a:txBody>
                    <a:bodyPr/>
                    <a:lstStyle/>
                    <a:p>
                      <a:r>
                        <a:rPr lang="en-US" dirty="0"/>
                        <a:t>Comfort levels identifying &amp; addressing ageism</a:t>
                      </a:r>
                    </a:p>
                  </a:txBody>
                  <a:tcPr/>
                </a:tc>
                <a:extLst>
                  <a:ext uri="{0D108BD9-81ED-4DB2-BD59-A6C34878D82A}">
                    <a16:rowId xmlns:a16="http://schemas.microsoft.com/office/drawing/2014/main" val="1339052174"/>
                  </a:ext>
                </a:extLst>
              </a:tr>
              <a:tr h="541129">
                <a:tc>
                  <a:txBody>
                    <a:bodyPr/>
                    <a:lstStyle/>
                    <a:p>
                      <a:r>
                        <a:rPr lang="en-US" dirty="0"/>
                        <a:t>Practical takeaways &amp; new strategies</a:t>
                      </a:r>
                    </a:p>
                  </a:txBody>
                  <a:tcPr/>
                </a:tc>
                <a:extLst>
                  <a:ext uri="{0D108BD9-81ED-4DB2-BD59-A6C34878D82A}">
                    <a16:rowId xmlns:a16="http://schemas.microsoft.com/office/drawing/2014/main" val="3907966869"/>
                  </a:ext>
                </a:extLst>
              </a:tr>
              <a:tr h="541129">
                <a:tc>
                  <a:txBody>
                    <a:bodyPr/>
                    <a:lstStyle/>
                    <a:p>
                      <a:r>
                        <a:rPr lang="en-US" dirty="0"/>
                        <a:t>Priority of education among SSDOH</a:t>
                      </a:r>
                    </a:p>
                  </a:txBody>
                  <a:tcPr/>
                </a:tc>
                <a:extLst>
                  <a:ext uri="{0D108BD9-81ED-4DB2-BD59-A6C34878D82A}">
                    <a16:rowId xmlns:a16="http://schemas.microsoft.com/office/drawing/2014/main" val="900746239"/>
                  </a:ext>
                </a:extLst>
              </a:tr>
            </a:tbl>
          </a:graphicData>
        </a:graphic>
      </p:graphicFrame>
    </p:spTree>
    <p:extLst>
      <p:ext uri="{BB962C8B-B14F-4D97-AF65-F5344CB8AC3E}">
        <p14:creationId xmlns:p14="http://schemas.microsoft.com/office/powerpoint/2010/main" val="178262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304800" y="1887079"/>
            <a:ext cx="8229600" cy="857250"/>
          </a:xfrm>
        </p:spPr>
        <p:txBody>
          <a:bodyPr/>
          <a:lstStyle/>
          <a:p>
            <a:r>
              <a:rPr lang="en-US" b="1" dirty="0">
                <a:solidFill>
                  <a:schemeClr val="tx2">
                    <a:lumMod val="75000"/>
                  </a:schemeClr>
                </a:solidFill>
              </a:rPr>
              <a:t>Small Groups</a:t>
            </a:r>
          </a:p>
        </p:txBody>
      </p:sp>
      <p:sp>
        <p:nvSpPr>
          <p:cNvPr id="3" name="Content Placeholder 2">
            <a:extLst>
              <a:ext uri="{FF2B5EF4-FFF2-40B4-BE49-F238E27FC236}">
                <a16:creationId xmlns:a16="http://schemas.microsoft.com/office/drawing/2014/main" id="{D6344F9B-986A-3DA8-701A-C78E4C27275F}"/>
              </a:ext>
            </a:extLst>
          </p:cNvPr>
          <p:cNvSpPr>
            <a:spLocks noGrp="1"/>
          </p:cNvSpPr>
          <p:nvPr>
            <p:ph idx="1"/>
          </p:nvPr>
        </p:nvSpPr>
        <p:spPr>
          <a:xfrm>
            <a:off x="304800" y="3012054"/>
            <a:ext cx="8229600" cy="1489473"/>
          </a:xfrm>
        </p:spPr>
        <p:txBody>
          <a:bodyPr/>
          <a:lstStyle/>
          <a:p>
            <a:pPr marL="0" indent="0" algn="ctr">
              <a:buNone/>
            </a:pPr>
            <a:r>
              <a:rPr lang="en-US" dirty="0"/>
              <a:t>14 minutes in two small groups</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83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a:xfrm>
            <a:off x="228600" y="1943100"/>
            <a:ext cx="8229600" cy="857250"/>
          </a:xfrm>
        </p:spPr>
        <p:txBody>
          <a:bodyPr/>
          <a:lstStyle/>
          <a:p>
            <a:r>
              <a:rPr lang="en-US" b="1" dirty="0">
                <a:solidFill>
                  <a:schemeClr val="tx2">
                    <a:lumMod val="75000"/>
                  </a:schemeClr>
                </a:solidFill>
              </a:rPr>
              <a:t>Take Home</a:t>
            </a: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56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p:txBody>
          <a:bodyPr/>
          <a:lstStyle/>
          <a:p>
            <a:r>
              <a:rPr lang="en-US" dirty="0">
                <a:solidFill>
                  <a:schemeClr val="tx2">
                    <a:lumMod val="75000"/>
                  </a:schemeClr>
                </a:solidFill>
              </a:rPr>
              <a:t>Objectives</a:t>
            </a:r>
          </a:p>
        </p:txBody>
      </p:sp>
      <p:sp>
        <p:nvSpPr>
          <p:cNvPr id="3" name="Content Placeholder 2">
            <a:extLst>
              <a:ext uri="{FF2B5EF4-FFF2-40B4-BE49-F238E27FC236}">
                <a16:creationId xmlns:a16="http://schemas.microsoft.com/office/drawing/2014/main" id="{D6344F9B-986A-3DA8-701A-C78E4C27275F}"/>
              </a:ext>
            </a:extLst>
          </p:cNvPr>
          <p:cNvSpPr>
            <a:spLocks noGrp="1"/>
          </p:cNvSpPr>
          <p:nvPr>
            <p:ph idx="1"/>
          </p:nvPr>
        </p:nvSpPr>
        <p:spPr>
          <a:xfrm>
            <a:off x="457200" y="1200151"/>
            <a:ext cx="7467600" cy="3394472"/>
          </a:xfrm>
        </p:spPr>
        <p:txBody>
          <a:bodyPr>
            <a:normAutofit fontScale="55000" lnSpcReduction="20000"/>
          </a:bodyPr>
          <a:lstStyle/>
          <a:p>
            <a:pPr marL="0" indent="0" algn="l">
              <a:buNone/>
            </a:pPr>
            <a:r>
              <a:rPr lang="en-US" b="0" i="0" dirty="0">
                <a:solidFill>
                  <a:schemeClr val="tx2">
                    <a:lumMod val="75000"/>
                  </a:schemeClr>
                </a:solidFill>
                <a:effectLst/>
              </a:rPr>
              <a:t>At the end of this workshop, participants will:</a:t>
            </a:r>
          </a:p>
          <a:p>
            <a:pPr algn="l"/>
            <a:r>
              <a:rPr lang="en-US" b="0" i="0" dirty="0">
                <a:solidFill>
                  <a:schemeClr val="tx2">
                    <a:lumMod val="75000"/>
                  </a:schemeClr>
                </a:solidFill>
                <a:effectLst/>
              </a:rPr>
              <a:t>Identify how ageism education embedded in medical education can change learner attitudes and combat bias against older adults and improve clinical care.</a:t>
            </a:r>
          </a:p>
          <a:p>
            <a:pPr algn="l"/>
            <a:r>
              <a:rPr lang="en-US" b="0" i="0" dirty="0">
                <a:solidFill>
                  <a:schemeClr val="tx2">
                    <a:lumMod val="75000"/>
                  </a:schemeClr>
                </a:solidFill>
                <a:effectLst/>
              </a:rPr>
              <a:t>Describe strategies for incorporating curricula about ageism into pre-clinical and clinical years of medical school, as well as residency training, and fellowship.</a:t>
            </a:r>
          </a:p>
          <a:p>
            <a:pPr algn="l"/>
            <a:r>
              <a:rPr lang="en-US" b="0" i="0" dirty="0">
                <a:solidFill>
                  <a:schemeClr val="tx2">
                    <a:lumMod val="75000"/>
                  </a:schemeClr>
                </a:solidFill>
                <a:effectLst/>
              </a:rPr>
              <a:t>Evaluate the impact of these strategies used to incorporate ageism education into the stages of medical training as well as how these strategies might mitigate the attitudes and behaviors developed throughout training that are biased toward older adults.</a:t>
            </a:r>
          </a:p>
          <a:p>
            <a:pPr algn="l"/>
            <a:r>
              <a:rPr lang="en-US" b="0" i="0" dirty="0">
                <a:solidFill>
                  <a:schemeClr val="tx2">
                    <a:lumMod val="75000"/>
                  </a:schemeClr>
                </a:solidFill>
                <a:effectLst/>
              </a:rPr>
              <a:t>Discuss ways participants will amplify awareness of bias toward older adults and incorporate ageism education into their programs</a:t>
            </a:r>
          </a:p>
          <a:p>
            <a:endParaRPr lang="en-US" dirty="0"/>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356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4BF4-3B59-C576-58C1-C5E4F82E2C1F}"/>
              </a:ext>
            </a:extLst>
          </p:cNvPr>
          <p:cNvSpPr>
            <a:spLocks noGrp="1"/>
          </p:cNvSpPr>
          <p:nvPr>
            <p:ph type="title"/>
          </p:nvPr>
        </p:nvSpPr>
        <p:spPr>
          <a:xfrm>
            <a:off x="1524000" y="133350"/>
            <a:ext cx="5843474" cy="906066"/>
          </a:xfrm>
        </p:spPr>
        <p:txBody>
          <a:bodyPr/>
          <a:lstStyle/>
          <a:p>
            <a:r>
              <a:rPr lang="en-US" dirty="0"/>
              <a:t>What is Ageism?</a:t>
            </a:r>
          </a:p>
        </p:txBody>
      </p:sp>
      <p:sp>
        <p:nvSpPr>
          <p:cNvPr id="3" name="Content Placeholder 2">
            <a:extLst>
              <a:ext uri="{FF2B5EF4-FFF2-40B4-BE49-F238E27FC236}">
                <a16:creationId xmlns:a16="http://schemas.microsoft.com/office/drawing/2014/main" id="{68DF5A19-0A4C-7800-6F4A-8C364CA130DC}"/>
              </a:ext>
            </a:extLst>
          </p:cNvPr>
          <p:cNvSpPr>
            <a:spLocks noGrp="1"/>
          </p:cNvSpPr>
          <p:nvPr>
            <p:ph idx="1"/>
          </p:nvPr>
        </p:nvSpPr>
        <p:spPr>
          <a:xfrm>
            <a:off x="704850" y="971550"/>
            <a:ext cx="8058150" cy="3962400"/>
          </a:xfrm>
        </p:spPr>
        <p:txBody>
          <a:bodyPr>
            <a:normAutofit fontScale="85000" lnSpcReduction="20000"/>
          </a:bodyPr>
          <a:lstStyle/>
          <a:p>
            <a:r>
              <a:rPr lang="en-US" dirty="0"/>
              <a:t>“Discrimination against older people due to negative and inaccurate stereotypes.”</a:t>
            </a:r>
          </a:p>
          <a:p>
            <a:r>
              <a:rPr lang="en-US" dirty="0"/>
              <a:t>According to the WHO, the most pervasive and socially accepted form of discrimination </a:t>
            </a:r>
          </a:p>
          <a:p>
            <a:r>
              <a:rPr lang="en-US" dirty="0"/>
              <a:t>Become invisible, small, weak, ugly, useless, burdensome, impotent, cognitively impaired</a:t>
            </a:r>
          </a:p>
          <a:p>
            <a:pPr lvl="1"/>
            <a:r>
              <a:rPr lang="en-US" dirty="0"/>
              <a:t>“If you took your entire view of the human race from primetime advertising alone, you’d see a society without old people. They don’t work, they don’t drink beer, they don’t drive cars. They don’t exist.” –Jeff Beer, Fast Company</a:t>
            </a:r>
          </a:p>
        </p:txBody>
      </p:sp>
    </p:spTree>
    <p:extLst>
      <p:ext uri="{BB962C8B-B14F-4D97-AF65-F5344CB8AC3E}">
        <p14:creationId xmlns:p14="http://schemas.microsoft.com/office/powerpoint/2010/main" val="267454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F35C-6D76-F153-3929-ADA0F9941DE7}"/>
              </a:ext>
            </a:extLst>
          </p:cNvPr>
          <p:cNvSpPr>
            <a:spLocks noGrp="1"/>
          </p:cNvSpPr>
          <p:nvPr>
            <p:ph type="title"/>
          </p:nvPr>
        </p:nvSpPr>
        <p:spPr/>
        <p:txBody>
          <a:bodyPr/>
          <a:lstStyle/>
          <a:p>
            <a:endParaRPr lang="en-US" dirty="0">
              <a:solidFill>
                <a:schemeClr val="tx2">
                  <a:lumMod val="75000"/>
                </a:schemeClr>
              </a:solidFill>
            </a:endParaRPr>
          </a:p>
        </p:txBody>
      </p:sp>
      <p:pic>
        <p:nvPicPr>
          <p:cNvPr id="4" name="Picture 3" descr="A close-up of a logo&#10;&#10;Description automatically generated with medium confidence">
            <a:extLst>
              <a:ext uri="{FF2B5EF4-FFF2-40B4-BE49-F238E27FC236}">
                <a16:creationId xmlns:a16="http://schemas.microsoft.com/office/drawing/2014/main" id="{392B032A-CA52-2FAC-22D5-42A8B8009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4664319"/>
            <a:ext cx="1280160" cy="359565"/>
          </a:xfrm>
          <a:prstGeom prst="rect">
            <a:avLst/>
          </a:prstGeom>
        </p:spPr>
      </p:pic>
      <p:grpSp>
        <p:nvGrpSpPr>
          <p:cNvPr id="5" name="Group 4">
            <a:extLst>
              <a:ext uri="{FF2B5EF4-FFF2-40B4-BE49-F238E27FC236}">
                <a16:creationId xmlns:a16="http://schemas.microsoft.com/office/drawing/2014/main" id="{F2884C6D-CB90-D05E-CB5D-6BF0F271DE50}"/>
              </a:ext>
            </a:extLst>
          </p:cNvPr>
          <p:cNvGrpSpPr/>
          <p:nvPr/>
        </p:nvGrpSpPr>
        <p:grpSpPr>
          <a:xfrm>
            <a:off x="8153399" y="0"/>
            <a:ext cx="990601" cy="5200650"/>
            <a:chOff x="8153400" y="0"/>
            <a:chExt cx="990601" cy="6934200"/>
          </a:xfrm>
        </p:grpSpPr>
        <p:sp>
          <p:nvSpPr>
            <p:cNvPr id="6" name="Rectangle 5">
              <a:extLst>
                <a:ext uri="{FF2B5EF4-FFF2-40B4-BE49-F238E27FC236}">
                  <a16:creationId xmlns:a16="http://schemas.microsoft.com/office/drawing/2014/main" id="{14B0917C-B5F5-D089-DA43-D1F9C26C8EF8}"/>
                </a:ext>
              </a:extLst>
            </p:cNvPr>
            <p:cNvSpPr/>
            <p:nvPr/>
          </p:nvSpPr>
          <p:spPr>
            <a:xfrm>
              <a:off x="8153400" y="0"/>
              <a:ext cx="990600" cy="510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875222-C87A-935C-3CEA-2EC8D7F4DC9C}"/>
                </a:ext>
              </a:extLst>
            </p:cNvPr>
            <p:cNvSpPr/>
            <p:nvPr/>
          </p:nvSpPr>
          <p:spPr>
            <a:xfrm>
              <a:off x="8153400" y="5029200"/>
              <a:ext cx="990600" cy="609600"/>
            </a:xfrm>
            <a:prstGeom prst="rect">
              <a:avLst/>
            </a:prstGeom>
            <a:solidFill>
              <a:srgbClr val="D35E13"/>
            </a:solidFill>
            <a:ln>
              <a:solidFill>
                <a:srgbClr val="D35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C8DF50-E6F9-46FD-AB12-E8E1F4B2BBB5}"/>
                </a:ext>
              </a:extLst>
            </p:cNvPr>
            <p:cNvSpPr/>
            <p:nvPr/>
          </p:nvSpPr>
          <p:spPr>
            <a:xfrm>
              <a:off x="8153401" y="5638800"/>
              <a:ext cx="990600" cy="1295400"/>
            </a:xfrm>
            <a:prstGeom prst="rect">
              <a:avLst/>
            </a:prstGeom>
            <a:solidFill>
              <a:srgbClr val="003764"/>
            </a:solid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Content Placeholder 8">
            <a:extLst>
              <a:ext uri="{FF2B5EF4-FFF2-40B4-BE49-F238E27FC236}">
                <a16:creationId xmlns:a16="http://schemas.microsoft.com/office/drawing/2014/main" id="{3B8EA2FF-2840-4816-9866-00C31C4AD38C}"/>
              </a:ext>
            </a:extLst>
          </p:cNvPr>
          <p:cNvPicPr>
            <a:picLocks noGrp="1"/>
          </p:cNvPicPr>
          <p:nvPr>
            <p:ph idx="1"/>
          </p:nvPr>
        </p:nvPicPr>
        <p:blipFill>
          <a:blip r:embed="rId3"/>
          <a:stretch>
            <a:fillRect/>
          </a:stretch>
        </p:blipFill>
        <p:spPr>
          <a:xfrm>
            <a:off x="304800" y="146286"/>
            <a:ext cx="4525432" cy="3394075"/>
          </a:xfrm>
          <a:prstGeom prst="rect">
            <a:avLst/>
          </a:prstGeom>
        </p:spPr>
      </p:pic>
      <p:pic>
        <p:nvPicPr>
          <p:cNvPr id="10" name="Picture 9">
            <a:extLst>
              <a:ext uri="{FF2B5EF4-FFF2-40B4-BE49-F238E27FC236}">
                <a16:creationId xmlns:a16="http://schemas.microsoft.com/office/drawing/2014/main" id="{26EB6B87-89D1-4040-956A-9FF618BAA431}"/>
              </a:ext>
            </a:extLst>
          </p:cNvPr>
          <p:cNvPicPr>
            <a:picLocks noChangeAspect="1"/>
          </p:cNvPicPr>
          <p:nvPr/>
        </p:nvPicPr>
        <p:blipFill>
          <a:blip r:embed="rId4"/>
          <a:stretch>
            <a:fillRect/>
          </a:stretch>
        </p:blipFill>
        <p:spPr>
          <a:xfrm>
            <a:off x="4671907" y="2692688"/>
            <a:ext cx="3389670" cy="2542252"/>
          </a:xfrm>
          <a:prstGeom prst="rect">
            <a:avLst/>
          </a:prstGeom>
        </p:spPr>
      </p:pic>
    </p:spTree>
    <p:extLst>
      <p:ext uri="{BB962C8B-B14F-4D97-AF65-F5344CB8AC3E}">
        <p14:creationId xmlns:p14="http://schemas.microsoft.com/office/powerpoint/2010/main" val="169335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1"/>
          <p:cNvSpPr txBox="1">
            <a:spLocks noGrp="1"/>
          </p:cNvSpPr>
          <p:nvPr>
            <p:ph type="body" idx="1"/>
          </p:nvPr>
        </p:nvSpPr>
        <p:spPr>
          <a:xfrm>
            <a:off x="-6822" y="1152475"/>
            <a:ext cx="5230061" cy="3859800"/>
          </a:xfrm>
          <a:prstGeom prst="rect">
            <a:avLst/>
          </a:prstGeom>
        </p:spPr>
        <p:txBody>
          <a:bodyPr spcFirstLastPara="1" vert="horz" wrap="square" lIns="91425" tIns="91425" rIns="91425" bIns="91425" rtlCol="0" anchor="t" anchorCtr="0">
            <a:normAutofit/>
          </a:bodyPr>
          <a:lstStyle/>
          <a:p>
            <a:pPr marL="0" indent="0">
              <a:buNone/>
            </a:pPr>
            <a:r>
              <a:rPr lang="en" sz="1800" dirty="0">
                <a:solidFill>
                  <a:schemeClr val="tx1">
                    <a:lumMod val="65000"/>
                    <a:lumOff val="35000"/>
                  </a:schemeClr>
                </a:solidFill>
              </a:rPr>
              <a:t>Ageism is a combination of three </a:t>
            </a:r>
            <a:r>
              <a:rPr lang="en" sz="1800">
                <a:solidFill>
                  <a:schemeClr val="tx1">
                    <a:lumMod val="65000"/>
                    <a:lumOff val="35000"/>
                  </a:schemeClr>
                </a:solidFill>
              </a:rPr>
              <a:t>connected elements</a:t>
            </a:r>
          </a:p>
          <a:p>
            <a:pPr marL="0" indent="0">
              <a:buNone/>
            </a:pPr>
            <a:endParaRPr lang="en-US" sz="1800" dirty="0">
              <a:solidFill>
                <a:schemeClr val="tx1">
                  <a:lumMod val="65000"/>
                  <a:lumOff val="35000"/>
                </a:schemeClr>
              </a:solidFill>
              <a:cs typeface="Calibri"/>
            </a:endParaRPr>
          </a:p>
          <a:p>
            <a:pPr marL="456724" indent="-349091">
              <a:buClr>
                <a:schemeClr val="dk1"/>
              </a:buClr>
              <a:buSzPts val="1900"/>
            </a:pPr>
            <a:r>
              <a:rPr lang="en" sz="1800" b="1" dirty="0">
                <a:solidFill>
                  <a:schemeClr val="tx1">
                    <a:lumMod val="65000"/>
                    <a:lumOff val="35000"/>
                  </a:schemeClr>
                </a:solidFill>
                <a:uFill>
                  <a:noFill/>
                </a:uFill>
                <a:hlinkClick r:id="rId3">
                  <a:extLst>
                    <a:ext uri="{A12FA001-AC4F-418D-AE19-62706E023703}">
                      <ahyp:hlinkClr xmlns:ahyp="http://schemas.microsoft.com/office/drawing/2018/hyperlinkcolor" val="tx"/>
                    </a:ext>
                  </a:extLst>
                </a:hlinkClick>
              </a:rPr>
              <a:t>Prejudicial</a:t>
            </a:r>
            <a:r>
              <a:rPr lang="en" sz="1800" b="1" dirty="0">
                <a:solidFill>
                  <a:schemeClr val="tx1">
                    <a:lumMod val="65000"/>
                    <a:lumOff val="35000"/>
                  </a:schemeClr>
                </a:solidFill>
              </a:rPr>
              <a:t> </a:t>
            </a:r>
            <a:r>
              <a:rPr lang="en" sz="1800" dirty="0">
                <a:solidFill>
                  <a:schemeClr val="tx1">
                    <a:lumMod val="65000"/>
                    <a:lumOff val="35000"/>
                  </a:schemeClr>
                </a:solidFill>
              </a:rPr>
              <a:t>attitudes towards older people, old age, and the </a:t>
            </a:r>
            <a:r>
              <a:rPr lang="en" sz="1800">
                <a:solidFill>
                  <a:schemeClr val="tx1">
                    <a:lumMod val="65000"/>
                    <a:lumOff val="35000"/>
                  </a:schemeClr>
                </a:solidFill>
              </a:rPr>
              <a:t>aging process</a:t>
            </a:r>
          </a:p>
          <a:p>
            <a:pPr marL="456724" indent="-349091">
              <a:buClr>
                <a:schemeClr val="dk1"/>
              </a:buClr>
              <a:buSzPts val="1900"/>
            </a:pPr>
            <a:endParaRPr sz="1800" dirty="0">
              <a:solidFill>
                <a:schemeClr val="tx1">
                  <a:lumMod val="65000"/>
                  <a:lumOff val="35000"/>
                </a:schemeClr>
              </a:solidFill>
              <a:cs typeface="Calibri" panose="020F0502020204030204"/>
            </a:endParaRPr>
          </a:p>
          <a:p>
            <a:pPr marL="456724" indent="-349091">
              <a:buClr>
                <a:schemeClr val="dk1"/>
              </a:buClr>
              <a:buSzPts val="1900"/>
            </a:pPr>
            <a:r>
              <a:rPr lang="en" sz="1800" b="1" dirty="0">
                <a:solidFill>
                  <a:schemeClr val="tx1">
                    <a:lumMod val="65000"/>
                    <a:lumOff val="35000"/>
                  </a:schemeClr>
                </a:solidFill>
                <a:uFill>
                  <a:noFill/>
                </a:uFill>
                <a:hlinkClick r:id="rId3">
                  <a:extLst>
                    <a:ext uri="{A12FA001-AC4F-418D-AE19-62706E023703}">
                      <ahyp:hlinkClr xmlns:ahyp="http://schemas.microsoft.com/office/drawing/2018/hyperlinkcolor" val="tx"/>
                    </a:ext>
                  </a:extLst>
                </a:hlinkClick>
              </a:rPr>
              <a:t>Discriminatory</a:t>
            </a:r>
            <a:r>
              <a:rPr lang="en" sz="1800" b="1" dirty="0">
                <a:solidFill>
                  <a:schemeClr val="tx1">
                    <a:lumMod val="65000"/>
                    <a:lumOff val="35000"/>
                  </a:schemeClr>
                </a:solidFill>
              </a:rPr>
              <a:t> </a:t>
            </a:r>
            <a:r>
              <a:rPr lang="en" sz="1800" dirty="0">
                <a:solidFill>
                  <a:schemeClr val="tx1">
                    <a:lumMod val="65000"/>
                    <a:lumOff val="35000"/>
                  </a:schemeClr>
                </a:solidFill>
              </a:rPr>
              <a:t>practices against </a:t>
            </a:r>
            <a:r>
              <a:rPr lang="en" sz="1800">
                <a:solidFill>
                  <a:schemeClr val="tx1">
                    <a:lumMod val="65000"/>
                    <a:lumOff val="35000"/>
                  </a:schemeClr>
                </a:solidFill>
              </a:rPr>
              <a:t>older people</a:t>
            </a:r>
          </a:p>
          <a:p>
            <a:pPr marL="107633" indent="0">
              <a:buClr>
                <a:schemeClr val="dk1"/>
              </a:buClr>
              <a:buSzPts val="1900"/>
              <a:buNone/>
            </a:pPr>
            <a:r>
              <a:rPr lang="en" sz="1800" dirty="0">
                <a:solidFill>
                  <a:schemeClr val="tx1">
                    <a:lumMod val="65000"/>
                    <a:lumOff val="35000"/>
                  </a:schemeClr>
                </a:solidFill>
              </a:rPr>
              <a:t> </a:t>
            </a:r>
            <a:endParaRPr sz="1800" dirty="0">
              <a:solidFill>
                <a:schemeClr val="tx1">
                  <a:lumMod val="65000"/>
                  <a:lumOff val="35000"/>
                </a:schemeClr>
              </a:solidFill>
              <a:cs typeface="Calibri" panose="020F0502020204030204"/>
            </a:endParaRPr>
          </a:p>
          <a:p>
            <a:pPr marL="456724" indent="-349091">
              <a:buClr>
                <a:schemeClr val="dk1"/>
              </a:buClr>
              <a:buSzPts val="1900"/>
            </a:pPr>
            <a:r>
              <a:rPr lang="en" sz="1800" dirty="0">
                <a:solidFill>
                  <a:schemeClr val="tx1">
                    <a:lumMod val="65000"/>
                    <a:lumOff val="35000"/>
                  </a:schemeClr>
                </a:solidFill>
              </a:rPr>
              <a:t>Institutional practices and policies that perpetuate</a:t>
            </a:r>
            <a:r>
              <a:rPr lang="en" sz="1800" dirty="0">
                <a:solidFill>
                  <a:schemeClr val="tx1">
                    <a:lumMod val="65000"/>
                    <a:lumOff val="35000"/>
                  </a:schemeClr>
                </a:solidFill>
                <a:uFill>
                  <a:noFill/>
                </a:uFill>
                <a:hlinkClick r:id="rId3">
                  <a:extLst>
                    <a:ext uri="{A12FA001-AC4F-418D-AE19-62706E023703}">
                      <ahyp:hlinkClr xmlns:ahyp="http://schemas.microsoft.com/office/drawing/2018/hyperlinkcolor" val="tx"/>
                    </a:ext>
                  </a:extLst>
                </a:hlinkClick>
              </a:rPr>
              <a:t> </a:t>
            </a:r>
            <a:r>
              <a:rPr lang="en" sz="1800" b="1" dirty="0">
                <a:solidFill>
                  <a:schemeClr val="tx1">
                    <a:lumMod val="65000"/>
                    <a:lumOff val="35000"/>
                  </a:schemeClr>
                </a:solidFill>
                <a:uFill>
                  <a:noFill/>
                </a:uFill>
                <a:hlinkClick r:id="rId3">
                  <a:extLst>
                    <a:ext uri="{A12FA001-AC4F-418D-AE19-62706E023703}">
                      <ahyp:hlinkClr xmlns:ahyp="http://schemas.microsoft.com/office/drawing/2018/hyperlinkcolor" val="tx"/>
                    </a:ext>
                  </a:extLst>
                </a:hlinkClick>
              </a:rPr>
              <a:t>Stereotypes</a:t>
            </a:r>
            <a:r>
              <a:rPr lang="en" sz="1800" b="1" dirty="0">
                <a:solidFill>
                  <a:schemeClr val="tx1">
                    <a:lumMod val="65000"/>
                    <a:lumOff val="35000"/>
                  </a:schemeClr>
                </a:solidFill>
              </a:rPr>
              <a:t> </a:t>
            </a:r>
            <a:r>
              <a:rPr lang="en" sz="1800" dirty="0">
                <a:solidFill>
                  <a:schemeClr val="tx1">
                    <a:lumMod val="65000"/>
                    <a:lumOff val="35000"/>
                  </a:schemeClr>
                </a:solidFill>
              </a:rPr>
              <a:t>about elderly people.</a:t>
            </a:r>
            <a:endParaRPr sz="1800" dirty="0">
              <a:solidFill>
                <a:schemeClr val="tx1">
                  <a:lumMod val="65000"/>
                  <a:lumOff val="35000"/>
                </a:schemeClr>
              </a:solidFill>
              <a:cs typeface="Calibri" panose="020F0502020204030204"/>
            </a:endParaRPr>
          </a:p>
        </p:txBody>
      </p:sp>
      <p:pic>
        <p:nvPicPr>
          <p:cNvPr id="121" name="Google Shape;121;p21"/>
          <p:cNvPicPr preferRelativeResize="0"/>
          <p:nvPr/>
        </p:nvPicPr>
        <p:blipFill>
          <a:blip r:embed="rId4">
            <a:alphaModFix/>
          </a:blip>
          <a:stretch>
            <a:fillRect/>
          </a:stretch>
        </p:blipFill>
        <p:spPr>
          <a:xfrm>
            <a:off x="5074040" y="1152475"/>
            <a:ext cx="3961398" cy="3151823"/>
          </a:xfrm>
          <a:prstGeom prst="rect">
            <a:avLst/>
          </a:prstGeom>
          <a:noFill/>
          <a:ln>
            <a:noFill/>
          </a:ln>
        </p:spPr>
      </p:pic>
      <p:sp>
        <p:nvSpPr>
          <p:cNvPr id="122" name="Google Shape;122;p21"/>
          <p:cNvSpPr txBox="1"/>
          <p:nvPr/>
        </p:nvSpPr>
        <p:spPr>
          <a:xfrm>
            <a:off x="7341190" y="4258183"/>
            <a:ext cx="1791584" cy="459776"/>
          </a:xfrm>
          <a:prstGeom prst="rect">
            <a:avLst/>
          </a:prstGeom>
          <a:noFill/>
          <a:ln>
            <a:noFill/>
          </a:ln>
        </p:spPr>
        <p:txBody>
          <a:bodyPr spcFirstLastPara="1" wrap="square" lIns="91425" tIns="91425" rIns="91425" bIns="91425" anchor="t" anchorCtr="0">
            <a:spAutoFit/>
          </a:bodyPr>
          <a:lstStyle/>
          <a:p>
            <a:pPr>
              <a:spcAft>
                <a:spcPts val="1200"/>
              </a:spcAft>
            </a:pPr>
            <a:r>
              <a:rPr lang="en" sz="788" dirty="0">
                <a:solidFill>
                  <a:schemeClr val="tx1">
                    <a:lumMod val="65000"/>
                    <a:lumOff val="35000"/>
                  </a:schemeClr>
                </a:solidFill>
              </a:rPr>
              <a:t>WHO Global Report on Ageism, 2021</a:t>
            </a:r>
            <a:endParaRPr sz="800" dirty="0">
              <a:solidFill>
                <a:schemeClr val="tx1">
                  <a:lumMod val="65000"/>
                  <a:lumOff val="35000"/>
                </a:schemeClr>
              </a:solidFill>
            </a:endParaRPr>
          </a:p>
        </p:txBody>
      </p:sp>
      <p:sp>
        <p:nvSpPr>
          <p:cNvPr id="7" name="TextBox 6">
            <a:extLst>
              <a:ext uri="{FF2B5EF4-FFF2-40B4-BE49-F238E27FC236}">
                <a16:creationId xmlns:a16="http://schemas.microsoft.com/office/drawing/2014/main" id="{6D2119B6-500C-5245-985C-9E3EFE8C24E0}"/>
              </a:ext>
            </a:extLst>
          </p:cNvPr>
          <p:cNvSpPr txBox="1"/>
          <p:nvPr/>
        </p:nvSpPr>
        <p:spPr>
          <a:xfrm>
            <a:off x="2614106" y="167660"/>
            <a:ext cx="6113034" cy="600164"/>
          </a:xfrm>
          <a:prstGeom prst="rect">
            <a:avLst/>
          </a:prstGeom>
          <a:noFill/>
        </p:spPr>
        <p:txBody>
          <a:bodyPr wrap="square" rtlCol="0">
            <a:spAutoFit/>
          </a:bodyPr>
          <a:lstStyle/>
          <a:p>
            <a:pPr algn="r"/>
            <a:r>
              <a:rPr lang="en-US" sz="3300" b="1" dirty="0">
                <a:solidFill>
                  <a:srgbClr val="19468D"/>
                </a:solidFill>
              </a:rPr>
              <a:t>What is Ageism?</a:t>
            </a:r>
          </a:p>
        </p:txBody>
      </p:sp>
    </p:spTree>
    <p:extLst>
      <p:ext uri="{BB962C8B-B14F-4D97-AF65-F5344CB8AC3E}">
        <p14:creationId xmlns:p14="http://schemas.microsoft.com/office/powerpoint/2010/main" val="64769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5D6D-33B3-C93C-57EF-2298DB0031A7}"/>
              </a:ext>
            </a:extLst>
          </p:cNvPr>
          <p:cNvSpPr>
            <a:spLocks noGrp="1"/>
          </p:cNvSpPr>
          <p:nvPr>
            <p:ph type="title"/>
          </p:nvPr>
        </p:nvSpPr>
        <p:spPr/>
        <p:txBody>
          <a:bodyPr/>
          <a:lstStyle/>
          <a:p>
            <a:r>
              <a:rPr lang="en-US" dirty="0"/>
              <a:t>Ageism is prevalent and harmful</a:t>
            </a:r>
          </a:p>
        </p:txBody>
      </p:sp>
      <p:sp>
        <p:nvSpPr>
          <p:cNvPr id="3" name="Content Placeholder 2">
            <a:extLst>
              <a:ext uri="{FF2B5EF4-FFF2-40B4-BE49-F238E27FC236}">
                <a16:creationId xmlns:a16="http://schemas.microsoft.com/office/drawing/2014/main" id="{81E3FA7E-E833-3516-3504-E7EE67B019F3}"/>
              </a:ext>
            </a:extLst>
          </p:cNvPr>
          <p:cNvSpPr>
            <a:spLocks noGrp="1"/>
          </p:cNvSpPr>
          <p:nvPr>
            <p:ph idx="1"/>
          </p:nvPr>
        </p:nvSpPr>
        <p:spPr>
          <a:xfrm>
            <a:off x="628650" y="1123950"/>
            <a:ext cx="7886700" cy="3900212"/>
          </a:xfrm>
        </p:spPr>
        <p:txBody>
          <a:bodyPr>
            <a:normAutofit/>
          </a:bodyPr>
          <a:lstStyle/>
          <a:p>
            <a:r>
              <a:rPr lang="en-US" dirty="0"/>
              <a:t>Cross sectional survey of 2035 US adults 50-80 y, community </a:t>
            </a:r>
          </a:p>
          <a:p>
            <a:r>
              <a:rPr lang="en-US" dirty="0"/>
              <a:t>Everyday Ageism Scale vs health outcomes</a:t>
            </a:r>
          </a:p>
          <a:p>
            <a:r>
              <a:rPr lang="en-US" dirty="0"/>
              <a:t>Over 80% experienced at least some form</a:t>
            </a:r>
          </a:p>
          <a:p>
            <a:pPr lvl="1"/>
            <a:endParaRPr lang="en-US" dirty="0"/>
          </a:p>
          <a:p>
            <a:pPr lvl="8"/>
            <a:r>
              <a:rPr lang="en-US" dirty="0"/>
              <a:t>Allen JO, </a:t>
            </a:r>
            <a:r>
              <a:rPr lang="en-US" dirty="0" err="1"/>
              <a:t>Solway</a:t>
            </a:r>
            <a:r>
              <a:rPr lang="en-US" dirty="0"/>
              <a:t> E, </a:t>
            </a:r>
            <a:r>
              <a:rPr lang="en-US" dirty="0" err="1"/>
              <a:t>Kirch</a:t>
            </a:r>
            <a:r>
              <a:rPr lang="en-US" dirty="0"/>
              <a:t> M et al. JAMA Network Open, June 2020</a:t>
            </a:r>
          </a:p>
          <a:p>
            <a:pPr lvl="1"/>
            <a:endParaRPr lang="en-US" dirty="0"/>
          </a:p>
        </p:txBody>
      </p:sp>
    </p:spTree>
    <p:extLst>
      <p:ext uri="{BB962C8B-B14F-4D97-AF65-F5344CB8AC3E}">
        <p14:creationId xmlns:p14="http://schemas.microsoft.com/office/powerpoint/2010/main" val="187047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2BC6B-A433-8372-3E3F-A90CFF1D1FF5}"/>
              </a:ext>
            </a:extLst>
          </p:cNvPr>
          <p:cNvPicPr>
            <a:picLocks noChangeAspect="1"/>
          </p:cNvPicPr>
          <p:nvPr/>
        </p:nvPicPr>
        <p:blipFill>
          <a:blip r:embed="rId2"/>
          <a:stretch>
            <a:fillRect/>
          </a:stretch>
        </p:blipFill>
        <p:spPr>
          <a:xfrm>
            <a:off x="1367204" y="0"/>
            <a:ext cx="6409592" cy="5143500"/>
          </a:xfrm>
          <a:prstGeom prst="rect">
            <a:avLst/>
          </a:prstGeom>
        </p:spPr>
      </p:pic>
    </p:spTree>
    <p:extLst>
      <p:ext uri="{BB962C8B-B14F-4D97-AF65-F5344CB8AC3E}">
        <p14:creationId xmlns:p14="http://schemas.microsoft.com/office/powerpoint/2010/main" val="339327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698F-F497-2697-B929-79EFD63D4E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A17D0A2-1575-38B6-2285-9A487029F9ED}"/>
              </a:ext>
            </a:extLst>
          </p:cNvPr>
          <p:cNvSpPr>
            <a:spLocks noGrp="1"/>
          </p:cNvSpPr>
          <p:nvPr>
            <p:ph idx="1"/>
          </p:nvPr>
        </p:nvSpPr>
        <p:spPr>
          <a:xfrm>
            <a:off x="689000" y="1967237"/>
            <a:ext cx="7886700" cy="671722"/>
          </a:xfrm>
        </p:spPr>
        <p:txBody>
          <a:bodyPr>
            <a:normAutofit fontScale="70000" lnSpcReduction="20000"/>
          </a:bodyPr>
          <a:lstStyle/>
          <a:p>
            <a:r>
              <a:rPr lang="en-US" dirty="0"/>
              <a:t>More positive views of aging with fewer ageist beliefs increases survival by 7.5 years and more likely to engage in preventive care</a:t>
            </a:r>
          </a:p>
          <a:p>
            <a:endParaRPr lang="en-US" dirty="0"/>
          </a:p>
        </p:txBody>
      </p:sp>
      <p:pic>
        <p:nvPicPr>
          <p:cNvPr id="5" name="Picture 4">
            <a:extLst>
              <a:ext uri="{FF2B5EF4-FFF2-40B4-BE49-F238E27FC236}">
                <a16:creationId xmlns:a16="http://schemas.microsoft.com/office/drawing/2014/main" id="{EB02E700-9EDD-8630-BB53-1DDA4A22AFD4}"/>
              </a:ext>
            </a:extLst>
          </p:cNvPr>
          <p:cNvPicPr>
            <a:picLocks noChangeAspect="1"/>
          </p:cNvPicPr>
          <p:nvPr/>
        </p:nvPicPr>
        <p:blipFill>
          <a:blip r:embed="rId2"/>
          <a:stretch>
            <a:fillRect/>
          </a:stretch>
        </p:blipFill>
        <p:spPr>
          <a:xfrm>
            <a:off x="964406" y="68381"/>
            <a:ext cx="7215188" cy="1544622"/>
          </a:xfrm>
          <a:prstGeom prst="rect">
            <a:avLst/>
          </a:prstGeom>
        </p:spPr>
      </p:pic>
      <p:pic>
        <p:nvPicPr>
          <p:cNvPr id="6" name="Picture 5">
            <a:extLst>
              <a:ext uri="{FF2B5EF4-FFF2-40B4-BE49-F238E27FC236}">
                <a16:creationId xmlns:a16="http://schemas.microsoft.com/office/drawing/2014/main" id="{1F38564A-1B58-0F11-07A7-76DB70637E99}"/>
              </a:ext>
            </a:extLst>
          </p:cNvPr>
          <p:cNvPicPr>
            <a:picLocks noChangeAspect="1"/>
          </p:cNvPicPr>
          <p:nvPr/>
        </p:nvPicPr>
        <p:blipFill>
          <a:blip r:embed="rId3"/>
          <a:stretch>
            <a:fillRect/>
          </a:stretch>
        </p:blipFill>
        <p:spPr>
          <a:xfrm>
            <a:off x="2182416" y="2570100"/>
            <a:ext cx="4779169" cy="2573400"/>
          </a:xfrm>
          <a:prstGeom prst="rect">
            <a:avLst/>
          </a:prstGeom>
        </p:spPr>
      </p:pic>
    </p:spTree>
    <p:extLst>
      <p:ext uri="{BB962C8B-B14F-4D97-AF65-F5344CB8AC3E}">
        <p14:creationId xmlns:p14="http://schemas.microsoft.com/office/powerpoint/2010/main" val="3688050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3D148AB893384D805D4F2B5095017E" ma:contentTypeVersion="14" ma:contentTypeDescription="Create a new document." ma:contentTypeScope="" ma:versionID="facc7aa1c354aceda540fef821236aab">
  <xsd:schema xmlns:xsd="http://www.w3.org/2001/XMLSchema" xmlns:xs="http://www.w3.org/2001/XMLSchema" xmlns:p="http://schemas.microsoft.com/office/2006/metadata/properties" xmlns:ns2="7f09e337-51ae-466c-828d-f795911bb5fa" xmlns:ns3="20cfacc1-2ff7-43ed-a496-5a252f99f7ce" targetNamespace="http://schemas.microsoft.com/office/2006/metadata/properties" ma:root="true" ma:fieldsID="fbce7fe65620439ff736c839f630cdd6" ns2:_="" ns3:_="">
    <xsd:import namespace="7f09e337-51ae-466c-828d-f795911bb5fa"/>
    <xsd:import namespace="20cfacc1-2ff7-43ed-a496-5a252f99f7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9e337-51ae-466c-828d-f795911bb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60e5fc3-1979-478c-bebb-8c0485866a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cfacc1-2ff7-43ed-a496-5a252f99f7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154e7d-f754-46c9-a812-9122fa916146}" ma:internalName="TaxCatchAll" ma:showField="CatchAllData" ma:web="20cfacc1-2ff7-43ed-a496-5a252f99f7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09e337-51ae-466c-828d-f795911bb5fa">
      <Terms xmlns="http://schemas.microsoft.com/office/infopath/2007/PartnerControls"/>
    </lcf76f155ced4ddcb4097134ff3c332f>
    <TaxCatchAll xmlns="20cfacc1-2ff7-43ed-a496-5a252f99f7ce" xsi:nil="true"/>
  </documentManagement>
</p:properties>
</file>

<file path=customXml/itemProps1.xml><?xml version="1.0" encoding="utf-8"?>
<ds:datastoreItem xmlns:ds="http://schemas.openxmlformats.org/officeDocument/2006/customXml" ds:itemID="{F3A43E9F-318A-433B-AD4F-D344A4C41DF4}">
  <ds:schemaRefs>
    <ds:schemaRef ds:uri="http://schemas.microsoft.com/sharepoint/v3/contenttype/forms"/>
  </ds:schemaRefs>
</ds:datastoreItem>
</file>

<file path=customXml/itemProps2.xml><?xml version="1.0" encoding="utf-8"?>
<ds:datastoreItem xmlns:ds="http://schemas.openxmlformats.org/officeDocument/2006/customXml" ds:itemID="{C7828E2B-4054-4A01-A415-DA977B5BD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9e337-51ae-466c-828d-f795911bb5fa"/>
    <ds:schemaRef ds:uri="20cfacc1-2ff7-43ed-a496-5a252f99f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2D2E56-5D18-40AA-B600-174A4BF185BE}">
  <ds:schemaRefs>
    <ds:schemaRef ds:uri="http://schemas.microsoft.com/office/2006/metadata/properties"/>
    <ds:schemaRef ds:uri="http://schemas.microsoft.com/office/infopath/2007/PartnerControls"/>
    <ds:schemaRef ds:uri="7f09e337-51ae-466c-828d-f795911bb5fa"/>
    <ds:schemaRef ds:uri="20cfacc1-2ff7-43ed-a496-5a252f99f7ce"/>
  </ds:schemaRefs>
</ds:datastoreItem>
</file>

<file path=docProps/app.xml><?xml version="1.0" encoding="utf-8"?>
<Properties xmlns="http://schemas.openxmlformats.org/officeDocument/2006/extended-properties" xmlns:vt="http://schemas.openxmlformats.org/officeDocument/2006/docPropsVTypes">
  <TotalTime>14944</TotalTime>
  <Words>1668</Words>
  <Application>Microsoft Macintosh PowerPoint</Application>
  <PresentationFormat>On-screen Show (16:9)</PresentationFormat>
  <Paragraphs>175</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Gill Sans MT</vt:lpstr>
      <vt:lpstr>Segoe UI</vt:lpstr>
      <vt:lpstr>Segoe UI Symbol</vt:lpstr>
      <vt:lpstr>Office Theme</vt:lpstr>
      <vt:lpstr>Taking a Stand Against Ageism throughout Medical Training</vt:lpstr>
      <vt:lpstr> </vt:lpstr>
      <vt:lpstr>Objectives</vt:lpstr>
      <vt:lpstr>What is Ageism?</vt:lpstr>
      <vt:lpstr>PowerPoint Presentation</vt:lpstr>
      <vt:lpstr>PowerPoint Presentation</vt:lpstr>
      <vt:lpstr>Ageism is prevalent and harmful</vt:lpstr>
      <vt:lpstr>PowerPoint Presentation</vt:lpstr>
      <vt:lpstr>PowerPoint Presentation</vt:lpstr>
      <vt:lpstr>The good news: beliefs can change and health benefits ensue</vt:lpstr>
      <vt:lpstr>PowerPoint Presentation</vt:lpstr>
      <vt:lpstr>Structure for this session</vt:lpstr>
      <vt:lpstr>Objectives</vt:lpstr>
      <vt:lpstr>Medical School Geriatric Clerkship: Curriculum Around Mental Health &amp; Ageism</vt:lpstr>
      <vt:lpstr> Description &amp; Strategies  </vt:lpstr>
      <vt:lpstr>PowerPoint Presentation</vt:lpstr>
      <vt:lpstr>Integrating Ageism Education with Clinical Experience in a Geriatrics Clerkship </vt:lpstr>
      <vt:lpstr>Curriculum: Description and Strategies</vt:lpstr>
      <vt:lpstr>Results</vt:lpstr>
      <vt:lpstr>Taking a Stand Against Ageism:  Anti-Ageism Interventions in Primary Care Residency Training </vt:lpstr>
      <vt:lpstr>Anti-Ageism Interventions in Primary Care Residency</vt:lpstr>
      <vt:lpstr>Results </vt:lpstr>
      <vt:lpstr>Taking a Stand Against Ageism:</vt:lpstr>
      <vt:lpstr> </vt:lpstr>
      <vt:lpstr> </vt:lpstr>
      <vt:lpstr>PowerPoint Presentation</vt:lpstr>
      <vt:lpstr>Small Groups</vt:lpstr>
      <vt:lpstr>Take Home</vt:lpstr>
    </vt:vector>
  </TitlesOfParts>
  <Company>American Geriatrics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Kopchik</dc:creator>
  <cp:lastModifiedBy>Brown, Mallory Mcclester</cp:lastModifiedBy>
  <cp:revision>18</cp:revision>
  <dcterms:created xsi:type="dcterms:W3CDTF">2018-09-20T20:13:39Z</dcterms:created>
  <dcterms:modified xsi:type="dcterms:W3CDTF">2023-04-26T18:23:17Z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0x010100D73D148AB893384D805D4F2B5095017E</vt:lpwstr>
  </property>
  <property fmtid="{D5CDD505-2E9C-101B-9397-08002B2CF9AE}" pid="3" name="Order">
    <vt:r8>3790600</vt:r8>
  </property>
  <property fmtid="{D5CDD505-2E9C-101B-9397-08002B2CF9AE}" pid="4" name="MediaServiceImageTags">
    <vt:lpwstr/>
  </property>
</Properties>
</file>